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63" r:id="rId3"/>
    <p:sldId id="259" r:id="rId4"/>
    <p:sldId id="260" r:id="rId5"/>
    <p:sldId id="258" r:id="rId6"/>
    <p:sldId id="262" r:id="rId7"/>
  </p:sldIdLst>
  <p:sldSz cx="43434000" cy="32461200"/>
  <p:notesSz cx="6881813" cy="9296400"/>
  <p:defaultTextStyle>
    <a:defPPr>
      <a:defRPr lang="en-US"/>
    </a:defPPr>
    <a:lvl1pPr marL="0" algn="l" defTabSz="4478546" rtl="0" eaLnBrk="1" latinLnBrk="0" hangingPunct="1">
      <a:defRPr sz="8785" kern="1200">
        <a:solidFill>
          <a:schemeClr val="tx1"/>
        </a:solidFill>
        <a:latin typeface="+mn-lt"/>
        <a:ea typeface="+mn-ea"/>
        <a:cs typeface="+mn-cs"/>
      </a:defRPr>
    </a:lvl1pPr>
    <a:lvl2pPr marL="2239273" algn="l" defTabSz="4478546" rtl="0" eaLnBrk="1" latinLnBrk="0" hangingPunct="1">
      <a:defRPr sz="8785" kern="1200">
        <a:solidFill>
          <a:schemeClr val="tx1"/>
        </a:solidFill>
        <a:latin typeface="+mn-lt"/>
        <a:ea typeface="+mn-ea"/>
        <a:cs typeface="+mn-cs"/>
      </a:defRPr>
    </a:lvl2pPr>
    <a:lvl3pPr marL="4478546" algn="l" defTabSz="4478546" rtl="0" eaLnBrk="1" latinLnBrk="0" hangingPunct="1">
      <a:defRPr sz="8785" kern="1200">
        <a:solidFill>
          <a:schemeClr val="tx1"/>
        </a:solidFill>
        <a:latin typeface="+mn-lt"/>
        <a:ea typeface="+mn-ea"/>
        <a:cs typeface="+mn-cs"/>
      </a:defRPr>
    </a:lvl3pPr>
    <a:lvl4pPr marL="6717819" algn="l" defTabSz="4478546" rtl="0" eaLnBrk="1" latinLnBrk="0" hangingPunct="1">
      <a:defRPr sz="8785" kern="1200">
        <a:solidFill>
          <a:schemeClr val="tx1"/>
        </a:solidFill>
        <a:latin typeface="+mn-lt"/>
        <a:ea typeface="+mn-ea"/>
        <a:cs typeface="+mn-cs"/>
      </a:defRPr>
    </a:lvl4pPr>
    <a:lvl5pPr marL="8957093" algn="l" defTabSz="4478546" rtl="0" eaLnBrk="1" latinLnBrk="0" hangingPunct="1">
      <a:defRPr sz="8785" kern="1200">
        <a:solidFill>
          <a:schemeClr val="tx1"/>
        </a:solidFill>
        <a:latin typeface="+mn-lt"/>
        <a:ea typeface="+mn-ea"/>
        <a:cs typeface="+mn-cs"/>
      </a:defRPr>
    </a:lvl5pPr>
    <a:lvl6pPr marL="11196366" algn="l" defTabSz="4478546" rtl="0" eaLnBrk="1" latinLnBrk="0" hangingPunct="1">
      <a:defRPr sz="8785" kern="1200">
        <a:solidFill>
          <a:schemeClr val="tx1"/>
        </a:solidFill>
        <a:latin typeface="+mn-lt"/>
        <a:ea typeface="+mn-ea"/>
        <a:cs typeface="+mn-cs"/>
      </a:defRPr>
    </a:lvl6pPr>
    <a:lvl7pPr marL="13435639" algn="l" defTabSz="4478546" rtl="0" eaLnBrk="1" latinLnBrk="0" hangingPunct="1">
      <a:defRPr sz="8785" kern="1200">
        <a:solidFill>
          <a:schemeClr val="tx1"/>
        </a:solidFill>
        <a:latin typeface="+mn-lt"/>
        <a:ea typeface="+mn-ea"/>
        <a:cs typeface="+mn-cs"/>
      </a:defRPr>
    </a:lvl7pPr>
    <a:lvl8pPr marL="15674913" algn="l" defTabSz="4478546" rtl="0" eaLnBrk="1" latinLnBrk="0" hangingPunct="1">
      <a:defRPr sz="8785" kern="1200">
        <a:solidFill>
          <a:schemeClr val="tx1"/>
        </a:solidFill>
        <a:latin typeface="+mn-lt"/>
        <a:ea typeface="+mn-ea"/>
        <a:cs typeface="+mn-cs"/>
      </a:defRPr>
    </a:lvl8pPr>
    <a:lvl9pPr marL="17914186" algn="l" defTabSz="4478546" rtl="0" eaLnBrk="1" latinLnBrk="0" hangingPunct="1">
      <a:defRPr sz="87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134" userDrawn="1">
          <p15:clr>
            <a:srgbClr val="A4A3A4"/>
          </p15:clr>
        </p15:guide>
        <p15:guide id="2" pos="13680" userDrawn="1">
          <p15:clr>
            <a:srgbClr val="A4A3A4"/>
          </p15:clr>
        </p15:guide>
        <p15:guide id="3" orient="horz" pos="8763" userDrawn="1">
          <p15:clr>
            <a:srgbClr val="A4A3A4"/>
          </p15:clr>
        </p15:guide>
        <p15:guide id="4" orient="horz" pos="7157" userDrawn="1">
          <p15:clr>
            <a:srgbClr val="A4A3A4"/>
          </p15:clr>
        </p15:guide>
        <p15:guide id="5" orient="horz" pos="1022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" initials="a" lastIdx="9" clrIdx="0"/>
  <p:cmAuthor id="2" name="Eunah Lee" initials="EL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DDEF"/>
    <a:srgbClr val="F8F8FD"/>
    <a:srgbClr val="F8F8FC"/>
    <a:srgbClr val="FFFFFF"/>
    <a:srgbClr val="8064A2"/>
    <a:srgbClr val="E6CBDC"/>
    <a:srgbClr val="EFB9C9"/>
    <a:srgbClr val="EAEDF6"/>
    <a:srgbClr val="2751A5"/>
    <a:srgbClr val="E7DE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73" autoAdjust="0"/>
    <p:restoredTop sz="90391"/>
  </p:normalViewPr>
  <p:slideViewPr>
    <p:cSldViewPr>
      <p:cViewPr>
        <p:scale>
          <a:sx n="27" d="100"/>
          <a:sy n="27" d="100"/>
        </p:scale>
        <p:origin x="1544" y="-1496"/>
      </p:cViewPr>
      <p:guideLst>
        <p:guide orient="horz" pos="6134"/>
        <p:guide pos="13680"/>
        <p:guide orient="horz" pos="8763"/>
        <p:guide orient="horz" pos="7157"/>
        <p:guide orient="horz" pos="102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sv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048DD6F-BBD0-554C-8053-E8F75C8A89A5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9663" y="696913"/>
            <a:ext cx="4662487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15790"/>
            <a:ext cx="550545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C53832F-CD2C-BC4C-9ABA-0A20B70F9C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06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8984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1pPr>
    <a:lvl2pPr marL="489844" algn="l" defTabSz="48984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2pPr>
    <a:lvl3pPr marL="979688" algn="l" defTabSz="48984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3pPr>
    <a:lvl4pPr marL="1469532" algn="l" defTabSz="48984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4pPr>
    <a:lvl5pPr marL="1959376" algn="l" defTabSz="48984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5pPr>
    <a:lvl6pPr marL="2449220" algn="l" defTabSz="48984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6pPr>
    <a:lvl7pPr marL="2939064" algn="l" defTabSz="48984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7pPr>
    <a:lvl8pPr marL="3428909" algn="l" defTabSz="48984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8pPr>
    <a:lvl9pPr marL="3918753" algn="l" defTabSz="48984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Chromosome 1 figure: https://</a:t>
            </a:r>
            <a:r>
              <a:rPr lang="en-US" dirty="0" err="1"/>
              <a:t>www.ncbi.nlm.nih.gov</a:t>
            </a:r>
            <a:r>
              <a:rPr lang="en-US" dirty="0"/>
              <a:t>/books/NBK22266/</a:t>
            </a:r>
          </a:p>
          <a:p>
            <a:endParaRPr lang="en-US" dirty="0"/>
          </a:p>
          <a:p>
            <a:r>
              <a:rPr lang="en-US" dirty="0"/>
              <a:t>SOURCES:</a:t>
            </a:r>
            <a:br>
              <a:rPr lang="en-US" dirty="0"/>
            </a:br>
            <a:r>
              <a:rPr lang="en-US" dirty="0"/>
              <a:t>https://</a:t>
            </a:r>
            <a:r>
              <a:rPr lang="en-US" dirty="0" err="1"/>
              <a:t>www.ncbi.nlm.nih.gov</a:t>
            </a:r>
            <a:r>
              <a:rPr lang="en-US" dirty="0"/>
              <a:t>/</a:t>
            </a:r>
            <a:r>
              <a:rPr lang="en-US" dirty="0" err="1"/>
              <a:t>grc</a:t>
            </a:r>
            <a:r>
              <a:rPr lang="en-US" dirty="0"/>
              <a:t>/help/</a:t>
            </a:r>
            <a:r>
              <a:rPr lang="en-US" dirty="0" err="1"/>
              <a:t>faq</a:t>
            </a:r>
            <a:r>
              <a:rPr lang="en-US" dirty="0"/>
              <a:t>/#human-reference-genome-individuals</a:t>
            </a:r>
          </a:p>
          <a:p>
            <a:r>
              <a:rPr lang="en-US" dirty="0"/>
              <a:t>https://</a:t>
            </a:r>
            <a:r>
              <a:rPr lang="en-US" dirty="0" err="1"/>
              <a:t>ashpublications.org</a:t>
            </a:r>
            <a:r>
              <a:rPr lang="en-US" dirty="0"/>
              <a:t>/blood/article/133/17/1814/275900/Blood-group-genotyping</a:t>
            </a:r>
          </a:p>
          <a:p>
            <a:r>
              <a:rPr lang="en-US" dirty="0"/>
              <a:t>https://</a:t>
            </a:r>
            <a:r>
              <a:rPr lang="en-US" dirty="0" err="1"/>
              <a:t>www.internationalgenome.org</a:t>
            </a:r>
            <a:r>
              <a:rPr lang="en-US" dirty="0"/>
              <a:t>/announcements/3202-samples-at-high-coverage-from-NYGC/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3832F-CD2C-BC4C-9ABA-0A20B70F9CE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47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Chromosome 1 figure: https://</a:t>
            </a:r>
            <a:r>
              <a:rPr lang="en-US" dirty="0" err="1"/>
              <a:t>www.ncbi.nlm.nih.gov</a:t>
            </a:r>
            <a:r>
              <a:rPr lang="en-US" dirty="0"/>
              <a:t>/books/NBK22266/</a:t>
            </a:r>
          </a:p>
          <a:p>
            <a:endParaRPr lang="en-US" dirty="0"/>
          </a:p>
          <a:p>
            <a:r>
              <a:rPr lang="en-US" dirty="0"/>
              <a:t>SOURCES:</a:t>
            </a:r>
            <a:br>
              <a:rPr lang="en-US" dirty="0"/>
            </a:br>
            <a:r>
              <a:rPr lang="en-US" dirty="0"/>
              <a:t>https://</a:t>
            </a:r>
            <a:r>
              <a:rPr lang="en-US" dirty="0" err="1"/>
              <a:t>www.ncbi.nlm.nih.gov</a:t>
            </a:r>
            <a:r>
              <a:rPr lang="en-US" dirty="0"/>
              <a:t>/</a:t>
            </a:r>
            <a:r>
              <a:rPr lang="en-US" dirty="0" err="1"/>
              <a:t>grc</a:t>
            </a:r>
            <a:r>
              <a:rPr lang="en-US" dirty="0"/>
              <a:t>/help/</a:t>
            </a:r>
            <a:r>
              <a:rPr lang="en-US" dirty="0" err="1"/>
              <a:t>faq</a:t>
            </a:r>
            <a:r>
              <a:rPr lang="en-US" dirty="0"/>
              <a:t>/#human-reference-genome-individuals</a:t>
            </a:r>
          </a:p>
          <a:p>
            <a:r>
              <a:rPr lang="en-US" dirty="0"/>
              <a:t>https://</a:t>
            </a:r>
            <a:r>
              <a:rPr lang="en-US" dirty="0" err="1"/>
              <a:t>ashpublications.org</a:t>
            </a:r>
            <a:r>
              <a:rPr lang="en-US" dirty="0"/>
              <a:t>/blood/article/133/17/1814/275900/Blood-group-genotyping</a:t>
            </a:r>
          </a:p>
          <a:p>
            <a:r>
              <a:rPr lang="en-US" dirty="0"/>
              <a:t>https://</a:t>
            </a:r>
            <a:r>
              <a:rPr lang="en-US" dirty="0" err="1"/>
              <a:t>www.internationalgenome.org</a:t>
            </a:r>
            <a:r>
              <a:rPr lang="en-US" dirty="0"/>
              <a:t>/announcements/3202-samples-at-high-coverage-from-NYGC/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3832F-CD2C-BC4C-9ABA-0A20B70F9CE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340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57550" y="10084017"/>
            <a:ext cx="36918900" cy="69581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15100" y="18394680"/>
            <a:ext cx="30403800" cy="82956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424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2848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272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5696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7120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854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9968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139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37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865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89650" y="1299957"/>
            <a:ext cx="9772650" cy="2769721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71700" y="1299957"/>
            <a:ext cx="28594050" cy="2769721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547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381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0988" y="20859329"/>
            <a:ext cx="36918900" cy="6447155"/>
          </a:xfrm>
        </p:spPr>
        <p:txBody>
          <a:bodyPr anchor="t"/>
          <a:lstStyle>
            <a:lvl1pPr algn="l">
              <a:defRPr sz="1875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0988" y="13758446"/>
            <a:ext cx="36918900" cy="7100884"/>
          </a:xfrm>
        </p:spPr>
        <p:txBody>
          <a:bodyPr anchor="b"/>
          <a:lstStyle>
            <a:lvl1pPr marL="0" indent="0">
              <a:buNone/>
              <a:defRPr sz="9328">
                <a:solidFill>
                  <a:schemeClr val="tx1">
                    <a:tint val="75000"/>
                  </a:schemeClr>
                </a:solidFill>
              </a:defRPr>
            </a:lvl1pPr>
            <a:lvl2pPr marL="2142403" indent="0">
              <a:buNone/>
              <a:defRPr sz="8405">
                <a:solidFill>
                  <a:schemeClr val="tx1">
                    <a:tint val="75000"/>
                  </a:schemeClr>
                </a:solidFill>
              </a:defRPr>
            </a:lvl2pPr>
            <a:lvl3pPr marL="4284806" indent="0">
              <a:buNone/>
              <a:defRPr sz="7482">
                <a:solidFill>
                  <a:schemeClr val="tx1">
                    <a:tint val="75000"/>
                  </a:schemeClr>
                </a:solidFill>
              </a:defRPr>
            </a:lvl3pPr>
            <a:lvl4pPr marL="6427209" indent="0">
              <a:buNone/>
              <a:defRPr sz="6561">
                <a:solidFill>
                  <a:schemeClr val="tx1">
                    <a:tint val="75000"/>
                  </a:schemeClr>
                </a:solidFill>
              </a:defRPr>
            </a:lvl4pPr>
            <a:lvl5pPr marL="8569612" indent="0">
              <a:buNone/>
              <a:defRPr sz="6561">
                <a:solidFill>
                  <a:schemeClr val="tx1">
                    <a:tint val="75000"/>
                  </a:schemeClr>
                </a:solidFill>
              </a:defRPr>
            </a:lvl5pPr>
            <a:lvl6pPr marL="10712014" indent="0">
              <a:buNone/>
              <a:defRPr sz="6561">
                <a:solidFill>
                  <a:schemeClr val="tx1">
                    <a:tint val="75000"/>
                  </a:schemeClr>
                </a:solidFill>
              </a:defRPr>
            </a:lvl6pPr>
            <a:lvl7pPr marL="12854418" indent="0">
              <a:buNone/>
              <a:defRPr sz="6561">
                <a:solidFill>
                  <a:schemeClr val="tx1">
                    <a:tint val="75000"/>
                  </a:schemeClr>
                </a:solidFill>
              </a:defRPr>
            </a:lvl7pPr>
            <a:lvl8pPr marL="14996821" indent="0">
              <a:buNone/>
              <a:defRPr sz="6561">
                <a:solidFill>
                  <a:schemeClr val="tx1">
                    <a:tint val="75000"/>
                  </a:schemeClr>
                </a:solidFill>
              </a:defRPr>
            </a:lvl8pPr>
            <a:lvl9pPr marL="17139224" indent="0">
              <a:buNone/>
              <a:defRPr sz="65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134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1700" y="7574285"/>
            <a:ext cx="19183350" cy="21422891"/>
          </a:xfrm>
        </p:spPr>
        <p:txBody>
          <a:bodyPr/>
          <a:lstStyle>
            <a:lvl1pPr>
              <a:defRPr sz="13121"/>
            </a:lvl1pPr>
            <a:lvl2pPr>
              <a:defRPr sz="11275"/>
            </a:lvl2pPr>
            <a:lvl3pPr>
              <a:defRPr sz="9328"/>
            </a:lvl3pPr>
            <a:lvl4pPr>
              <a:defRPr sz="8405"/>
            </a:lvl4pPr>
            <a:lvl5pPr>
              <a:defRPr sz="8405"/>
            </a:lvl5pPr>
            <a:lvl6pPr>
              <a:defRPr sz="8405"/>
            </a:lvl6pPr>
            <a:lvl7pPr>
              <a:defRPr sz="8405"/>
            </a:lvl7pPr>
            <a:lvl8pPr>
              <a:defRPr sz="8405"/>
            </a:lvl8pPr>
            <a:lvl9pPr>
              <a:defRPr sz="84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78950" y="7574285"/>
            <a:ext cx="19183350" cy="21422891"/>
          </a:xfrm>
        </p:spPr>
        <p:txBody>
          <a:bodyPr/>
          <a:lstStyle>
            <a:lvl1pPr>
              <a:defRPr sz="13121"/>
            </a:lvl1pPr>
            <a:lvl2pPr>
              <a:defRPr sz="11275"/>
            </a:lvl2pPr>
            <a:lvl3pPr>
              <a:defRPr sz="9328"/>
            </a:lvl3pPr>
            <a:lvl4pPr>
              <a:defRPr sz="8405"/>
            </a:lvl4pPr>
            <a:lvl5pPr>
              <a:defRPr sz="8405"/>
            </a:lvl5pPr>
            <a:lvl6pPr>
              <a:defRPr sz="8405"/>
            </a:lvl6pPr>
            <a:lvl7pPr>
              <a:defRPr sz="8405"/>
            </a:lvl7pPr>
            <a:lvl8pPr>
              <a:defRPr sz="8405"/>
            </a:lvl8pPr>
            <a:lvl9pPr>
              <a:defRPr sz="84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618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1700" y="7266201"/>
            <a:ext cx="19190893" cy="3028208"/>
          </a:xfrm>
        </p:spPr>
        <p:txBody>
          <a:bodyPr anchor="b"/>
          <a:lstStyle>
            <a:lvl1pPr marL="0" indent="0">
              <a:buNone/>
              <a:defRPr sz="11275" b="1"/>
            </a:lvl1pPr>
            <a:lvl2pPr marL="2142403" indent="0">
              <a:buNone/>
              <a:defRPr sz="9328" b="1"/>
            </a:lvl2pPr>
            <a:lvl3pPr marL="4284806" indent="0">
              <a:buNone/>
              <a:defRPr sz="8405" b="1"/>
            </a:lvl3pPr>
            <a:lvl4pPr marL="6427209" indent="0">
              <a:buNone/>
              <a:defRPr sz="7482" b="1"/>
            </a:lvl4pPr>
            <a:lvl5pPr marL="8569612" indent="0">
              <a:buNone/>
              <a:defRPr sz="7482" b="1"/>
            </a:lvl5pPr>
            <a:lvl6pPr marL="10712014" indent="0">
              <a:buNone/>
              <a:defRPr sz="7482" b="1"/>
            </a:lvl6pPr>
            <a:lvl7pPr marL="12854418" indent="0">
              <a:buNone/>
              <a:defRPr sz="7482" b="1"/>
            </a:lvl7pPr>
            <a:lvl8pPr marL="14996821" indent="0">
              <a:buNone/>
              <a:defRPr sz="7482" b="1"/>
            </a:lvl8pPr>
            <a:lvl9pPr marL="17139224" indent="0">
              <a:buNone/>
              <a:defRPr sz="748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1700" y="10294409"/>
            <a:ext cx="19190893" cy="18702762"/>
          </a:xfrm>
        </p:spPr>
        <p:txBody>
          <a:bodyPr/>
          <a:lstStyle>
            <a:lvl1pPr>
              <a:defRPr sz="11275"/>
            </a:lvl1pPr>
            <a:lvl2pPr>
              <a:defRPr sz="9328"/>
            </a:lvl2pPr>
            <a:lvl3pPr>
              <a:defRPr sz="8405"/>
            </a:lvl3pPr>
            <a:lvl4pPr>
              <a:defRPr sz="7482"/>
            </a:lvl4pPr>
            <a:lvl5pPr>
              <a:defRPr sz="7482"/>
            </a:lvl5pPr>
            <a:lvl6pPr>
              <a:defRPr sz="7482"/>
            </a:lvl6pPr>
            <a:lvl7pPr>
              <a:defRPr sz="7482"/>
            </a:lvl7pPr>
            <a:lvl8pPr>
              <a:defRPr sz="7482"/>
            </a:lvl8pPr>
            <a:lvl9pPr>
              <a:defRPr sz="74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063872" y="7266201"/>
            <a:ext cx="19198432" cy="3028208"/>
          </a:xfrm>
        </p:spPr>
        <p:txBody>
          <a:bodyPr anchor="b"/>
          <a:lstStyle>
            <a:lvl1pPr marL="0" indent="0">
              <a:buNone/>
              <a:defRPr sz="11275" b="1"/>
            </a:lvl1pPr>
            <a:lvl2pPr marL="2142403" indent="0">
              <a:buNone/>
              <a:defRPr sz="9328" b="1"/>
            </a:lvl2pPr>
            <a:lvl3pPr marL="4284806" indent="0">
              <a:buNone/>
              <a:defRPr sz="8405" b="1"/>
            </a:lvl3pPr>
            <a:lvl4pPr marL="6427209" indent="0">
              <a:buNone/>
              <a:defRPr sz="7482" b="1"/>
            </a:lvl4pPr>
            <a:lvl5pPr marL="8569612" indent="0">
              <a:buNone/>
              <a:defRPr sz="7482" b="1"/>
            </a:lvl5pPr>
            <a:lvl6pPr marL="10712014" indent="0">
              <a:buNone/>
              <a:defRPr sz="7482" b="1"/>
            </a:lvl6pPr>
            <a:lvl7pPr marL="12854418" indent="0">
              <a:buNone/>
              <a:defRPr sz="7482" b="1"/>
            </a:lvl7pPr>
            <a:lvl8pPr marL="14996821" indent="0">
              <a:buNone/>
              <a:defRPr sz="7482" b="1"/>
            </a:lvl8pPr>
            <a:lvl9pPr marL="17139224" indent="0">
              <a:buNone/>
              <a:defRPr sz="748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063872" y="10294409"/>
            <a:ext cx="19198432" cy="18702762"/>
          </a:xfrm>
        </p:spPr>
        <p:txBody>
          <a:bodyPr/>
          <a:lstStyle>
            <a:lvl1pPr>
              <a:defRPr sz="11275"/>
            </a:lvl1pPr>
            <a:lvl2pPr>
              <a:defRPr sz="9328"/>
            </a:lvl2pPr>
            <a:lvl3pPr>
              <a:defRPr sz="8405"/>
            </a:lvl3pPr>
            <a:lvl4pPr>
              <a:defRPr sz="7482"/>
            </a:lvl4pPr>
            <a:lvl5pPr>
              <a:defRPr sz="7482"/>
            </a:lvl5pPr>
            <a:lvl6pPr>
              <a:defRPr sz="7482"/>
            </a:lvl6pPr>
            <a:lvl7pPr>
              <a:defRPr sz="7482"/>
            </a:lvl7pPr>
            <a:lvl8pPr>
              <a:defRPr sz="7482"/>
            </a:lvl8pPr>
            <a:lvl9pPr>
              <a:defRPr sz="74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762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49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0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5" y="1292436"/>
            <a:ext cx="14289488" cy="5500370"/>
          </a:xfrm>
        </p:spPr>
        <p:txBody>
          <a:bodyPr anchor="b"/>
          <a:lstStyle>
            <a:lvl1pPr algn="l">
              <a:defRPr sz="932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81488" y="1292441"/>
            <a:ext cx="24280813" cy="27704737"/>
          </a:xfrm>
        </p:spPr>
        <p:txBody>
          <a:bodyPr/>
          <a:lstStyle>
            <a:lvl1pPr>
              <a:defRPr sz="14966"/>
            </a:lvl1pPr>
            <a:lvl2pPr>
              <a:defRPr sz="13121"/>
            </a:lvl2pPr>
            <a:lvl3pPr>
              <a:defRPr sz="11275"/>
            </a:lvl3pPr>
            <a:lvl4pPr>
              <a:defRPr sz="9328"/>
            </a:lvl4pPr>
            <a:lvl5pPr>
              <a:defRPr sz="9328"/>
            </a:lvl5pPr>
            <a:lvl6pPr>
              <a:defRPr sz="9328"/>
            </a:lvl6pPr>
            <a:lvl7pPr>
              <a:defRPr sz="9328"/>
            </a:lvl7pPr>
            <a:lvl8pPr>
              <a:defRPr sz="9328"/>
            </a:lvl8pPr>
            <a:lvl9pPr>
              <a:defRPr sz="932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71705" y="6792811"/>
            <a:ext cx="14289488" cy="22204367"/>
          </a:xfrm>
        </p:spPr>
        <p:txBody>
          <a:bodyPr/>
          <a:lstStyle>
            <a:lvl1pPr marL="0" indent="0">
              <a:buNone/>
              <a:defRPr sz="6561"/>
            </a:lvl1pPr>
            <a:lvl2pPr marL="2142403" indent="0">
              <a:buNone/>
              <a:defRPr sz="5638"/>
            </a:lvl2pPr>
            <a:lvl3pPr marL="4284806" indent="0">
              <a:buNone/>
              <a:defRPr sz="4715"/>
            </a:lvl3pPr>
            <a:lvl4pPr marL="6427209" indent="0">
              <a:buNone/>
              <a:defRPr sz="4203"/>
            </a:lvl4pPr>
            <a:lvl5pPr marL="8569612" indent="0">
              <a:buNone/>
              <a:defRPr sz="4203"/>
            </a:lvl5pPr>
            <a:lvl6pPr marL="10712014" indent="0">
              <a:buNone/>
              <a:defRPr sz="4203"/>
            </a:lvl6pPr>
            <a:lvl7pPr marL="12854418" indent="0">
              <a:buNone/>
              <a:defRPr sz="4203"/>
            </a:lvl7pPr>
            <a:lvl8pPr marL="14996821" indent="0">
              <a:buNone/>
              <a:defRPr sz="4203"/>
            </a:lvl8pPr>
            <a:lvl9pPr marL="17139224" indent="0">
              <a:buNone/>
              <a:defRPr sz="42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650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3368" y="22722842"/>
            <a:ext cx="26060400" cy="2682562"/>
          </a:xfrm>
        </p:spPr>
        <p:txBody>
          <a:bodyPr anchor="b"/>
          <a:lstStyle>
            <a:lvl1pPr algn="l">
              <a:defRPr sz="932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513368" y="2900469"/>
            <a:ext cx="26060400" cy="19476720"/>
          </a:xfrm>
        </p:spPr>
        <p:txBody>
          <a:bodyPr/>
          <a:lstStyle>
            <a:lvl1pPr marL="0" indent="0">
              <a:buNone/>
              <a:defRPr sz="14966"/>
            </a:lvl1pPr>
            <a:lvl2pPr marL="2142403" indent="0">
              <a:buNone/>
              <a:defRPr sz="13121"/>
            </a:lvl2pPr>
            <a:lvl3pPr marL="4284806" indent="0">
              <a:buNone/>
              <a:defRPr sz="11275"/>
            </a:lvl3pPr>
            <a:lvl4pPr marL="6427209" indent="0">
              <a:buNone/>
              <a:defRPr sz="9328"/>
            </a:lvl4pPr>
            <a:lvl5pPr marL="8569612" indent="0">
              <a:buNone/>
              <a:defRPr sz="9328"/>
            </a:lvl5pPr>
            <a:lvl6pPr marL="10712014" indent="0">
              <a:buNone/>
              <a:defRPr sz="9328"/>
            </a:lvl6pPr>
            <a:lvl7pPr marL="12854418" indent="0">
              <a:buNone/>
              <a:defRPr sz="9328"/>
            </a:lvl7pPr>
            <a:lvl8pPr marL="14996821" indent="0">
              <a:buNone/>
              <a:defRPr sz="9328"/>
            </a:lvl8pPr>
            <a:lvl9pPr marL="17139224" indent="0">
              <a:buNone/>
              <a:defRPr sz="9328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13368" y="25405404"/>
            <a:ext cx="26060400" cy="3809679"/>
          </a:xfrm>
        </p:spPr>
        <p:txBody>
          <a:bodyPr/>
          <a:lstStyle>
            <a:lvl1pPr marL="0" indent="0">
              <a:buNone/>
              <a:defRPr sz="6561"/>
            </a:lvl1pPr>
            <a:lvl2pPr marL="2142403" indent="0">
              <a:buNone/>
              <a:defRPr sz="5638"/>
            </a:lvl2pPr>
            <a:lvl3pPr marL="4284806" indent="0">
              <a:buNone/>
              <a:defRPr sz="4715"/>
            </a:lvl3pPr>
            <a:lvl4pPr marL="6427209" indent="0">
              <a:buNone/>
              <a:defRPr sz="4203"/>
            </a:lvl4pPr>
            <a:lvl5pPr marL="8569612" indent="0">
              <a:buNone/>
              <a:defRPr sz="4203"/>
            </a:lvl5pPr>
            <a:lvl6pPr marL="10712014" indent="0">
              <a:buNone/>
              <a:defRPr sz="4203"/>
            </a:lvl6pPr>
            <a:lvl7pPr marL="12854418" indent="0">
              <a:buNone/>
              <a:defRPr sz="4203"/>
            </a:lvl7pPr>
            <a:lvl8pPr marL="14996821" indent="0">
              <a:buNone/>
              <a:defRPr sz="4203"/>
            </a:lvl8pPr>
            <a:lvl9pPr marL="17139224" indent="0">
              <a:buNone/>
              <a:defRPr sz="42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79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1299952"/>
            <a:ext cx="39090600" cy="5410200"/>
          </a:xfrm>
          <a:prstGeom prst="rect">
            <a:avLst/>
          </a:prstGeom>
        </p:spPr>
        <p:txBody>
          <a:bodyPr vert="horz" lIns="418009" tIns="209004" rIns="418009" bIns="20900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1700" y="7574285"/>
            <a:ext cx="39090600" cy="21422891"/>
          </a:xfrm>
          <a:prstGeom prst="rect">
            <a:avLst/>
          </a:prstGeom>
        </p:spPr>
        <p:txBody>
          <a:bodyPr vert="horz" lIns="418009" tIns="209004" rIns="418009" bIns="20900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71700" y="30086728"/>
            <a:ext cx="10134600" cy="1728259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l">
              <a:defRPr sz="56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65B8E-E196-472C-A9F8-02B9F3BA7D23}" type="datetimeFigureOut">
              <a:rPr lang="en-US" smtClean="0"/>
              <a:pPr/>
              <a:t>7/28/21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839950" y="30086728"/>
            <a:ext cx="13754100" cy="1728259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ctr">
              <a:defRPr sz="56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127700" y="30086728"/>
            <a:ext cx="10134600" cy="1728259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r">
              <a:defRPr sz="56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4BD22-1D0A-4232-BA9F-9268E84F60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801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284806" rtl="0" eaLnBrk="1" latinLnBrk="0" hangingPunct="1">
        <a:spcBef>
          <a:spcPct val="0"/>
        </a:spcBef>
        <a:buNone/>
        <a:defRPr sz="206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6802" indent="-1606802" algn="l" defTabSz="4284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14966" kern="1200">
          <a:solidFill>
            <a:schemeClr val="tx1"/>
          </a:solidFill>
          <a:latin typeface="+mn-lt"/>
          <a:ea typeface="+mn-ea"/>
          <a:cs typeface="+mn-cs"/>
        </a:defRPr>
      </a:lvl1pPr>
      <a:lvl2pPr marL="3481405" indent="-1339003" algn="l" defTabSz="4284806" rtl="0" eaLnBrk="1" latinLnBrk="0" hangingPunct="1">
        <a:spcBef>
          <a:spcPct val="20000"/>
        </a:spcBef>
        <a:buFont typeface="Arial" panose="020B0604020202020204" pitchFamily="34" charset="0"/>
        <a:buChar char="–"/>
        <a:defRPr sz="13121" kern="1200">
          <a:solidFill>
            <a:schemeClr val="tx1"/>
          </a:solidFill>
          <a:latin typeface="+mn-lt"/>
          <a:ea typeface="+mn-ea"/>
          <a:cs typeface="+mn-cs"/>
        </a:defRPr>
      </a:lvl2pPr>
      <a:lvl3pPr marL="5356007" indent="-1071202" algn="l" defTabSz="4284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75" kern="1200">
          <a:solidFill>
            <a:schemeClr val="tx1"/>
          </a:solidFill>
          <a:latin typeface="+mn-lt"/>
          <a:ea typeface="+mn-ea"/>
          <a:cs typeface="+mn-cs"/>
        </a:defRPr>
      </a:lvl3pPr>
      <a:lvl4pPr marL="7498410" indent="-1071202" algn="l" defTabSz="4284806" rtl="0" eaLnBrk="1" latinLnBrk="0" hangingPunct="1">
        <a:spcBef>
          <a:spcPct val="20000"/>
        </a:spcBef>
        <a:buFont typeface="Arial" panose="020B0604020202020204" pitchFamily="34" charset="0"/>
        <a:buChar char="–"/>
        <a:defRPr sz="9328" kern="1200">
          <a:solidFill>
            <a:schemeClr val="tx1"/>
          </a:solidFill>
          <a:latin typeface="+mn-lt"/>
          <a:ea typeface="+mn-ea"/>
          <a:cs typeface="+mn-cs"/>
        </a:defRPr>
      </a:lvl4pPr>
      <a:lvl5pPr marL="9640813" indent="-1071202" algn="l" defTabSz="4284806" rtl="0" eaLnBrk="1" latinLnBrk="0" hangingPunct="1">
        <a:spcBef>
          <a:spcPct val="20000"/>
        </a:spcBef>
        <a:buFont typeface="Arial" panose="020B0604020202020204" pitchFamily="34" charset="0"/>
        <a:buChar char="»"/>
        <a:defRPr sz="9328" kern="1200">
          <a:solidFill>
            <a:schemeClr val="tx1"/>
          </a:solidFill>
          <a:latin typeface="+mn-lt"/>
          <a:ea typeface="+mn-ea"/>
          <a:cs typeface="+mn-cs"/>
        </a:defRPr>
      </a:lvl5pPr>
      <a:lvl6pPr marL="11783216" indent="-1071202" algn="l" defTabSz="4284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9328" kern="1200">
          <a:solidFill>
            <a:schemeClr val="tx1"/>
          </a:solidFill>
          <a:latin typeface="+mn-lt"/>
          <a:ea typeface="+mn-ea"/>
          <a:cs typeface="+mn-cs"/>
        </a:defRPr>
      </a:lvl6pPr>
      <a:lvl7pPr marL="13925620" indent="-1071202" algn="l" defTabSz="4284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9328" kern="1200">
          <a:solidFill>
            <a:schemeClr val="tx1"/>
          </a:solidFill>
          <a:latin typeface="+mn-lt"/>
          <a:ea typeface="+mn-ea"/>
          <a:cs typeface="+mn-cs"/>
        </a:defRPr>
      </a:lvl7pPr>
      <a:lvl8pPr marL="16068023" indent="-1071202" algn="l" defTabSz="4284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9328" kern="1200">
          <a:solidFill>
            <a:schemeClr val="tx1"/>
          </a:solidFill>
          <a:latin typeface="+mn-lt"/>
          <a:ea typeface="+mn-ea"/>
          <a:cs typeface="+mn-cs"/>
        </a:defRPr>
      </a:lvl8pPr>
      <a:lvl9pPr marL="18210426" indent="-1071202" algn="l" defTabSz="4284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93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84806" rtl="0" eaLnBrk="1" latinLnBrk="0" hangingPunct="1">
        <a:defRPr sz="8405" kern="1200">
          <a:solidFill>
            <a:schemeClr val="tx1"/>
          </a:solidFill>
          <a:latin typeface="+mn-lt"/>
          <a:ea typeface="+mn-ea"/>
          <a:cs typeface="+mn-cs"/>
        </a:defRPr>
      </a:lvl1pPr>
      <a:lvl2pPr marL="2142403" algn="l" defTabSz="4284806" rtl="0" eaLnBrk="1" latinLnBrk="0" hangingPunct="1">
        <a:defRPr sz="8405" kern="1200">
          <a:solidFill>
            <a:schemeClr val="tx1"/>
          </a:solidFill>
          <a:latin typeface="+mn-lt"/>
          <a:ea typeface="+mn-ea"/>
          <a:cs typeface="+mn-cs"/>
        </a:defRPr>
      </a:lvl2pPr>
      <a:lvl3pPr marL="4284806" algn="l" defTabSz="4284806" rtl="0" eaLnBrk="1" latinLnBrk="0" hangingPunct="1">
        <a:defRPr sz="8405" kern="1200">
          <a:solidFill>
            <a:schemeClr val="tx1"/>
          </a:solidFill>
          <a:latin typeface="+mn-lt"/>
          <a:ea typeface="+mn-ea"/>
          <a:cs typeface="+mn-cs"/>
        </a:defRPr>
      </a:lvl3pPr>
      <a:lvl4pPr marL="6427209" algn="l" defTabSz="4284806" rtl="0" eaLnBrk="1" latinLnBrk="0" hangingPunct="1">
        <a:defRPr sz="8405" kern="1200">
          <a:solidFill>
            <a:schemeClr val="tx1"/>
          </a:solidFill>
          <a:latin typeface="+mn-lt"/>
          <a:ea typeface="+mn-ea"/>
          <a:cs typeface="+mn-cs"/>
        </a:defRPr>
      </a:lvl4pPr>
      <a:lvl5pPr marL="8569612" algn="l" defTabSz="4284806" rtl="0" eaLnBrk="1" latinLnBrk="0" hangingPunct="1">
        <a:defRPr sz="8405" kern="1200">
          <a:solidFill>
            <a:schemeClr val="tx1"/>
          </a:solidFill>
          <a:latin typeface="+mn-lt"/>
          <a:ea typeface="+mn-ea"/>
          <a:cs typeface="+mn-cs"/>
        </a:defRPr>
      </a:lvl5pPr>
      <a:lvl6pPr marL="10712014" algn="l" defTabSz="4284806" rtl="0" eaLnBrk="1" latinLnBrk="0" hangingPunct="1">
        <a:defRPr sz="8405" kern="1200">
          <a:solidFill>
            <a:schemeClr val="tx1"/>
          </a:solidFill>
          <a:latin typeface="+mn-lt"/>
          <a:ea typeface="+mn-ea"/>
          <a:cs typeface="+mn-cs"/>
        </a:defRPr>
      </a:lvl6pPr>
      <a:lvl7pPr marL="12854418" algn="l" defTabSz="4284806" rtl="0" eaLnBrk="1" latinLnBrk="0" hangingPunct="1">
        <a:defRPr sz="8405" kern="1200">
          <a:solidFill>
            <a:schemeClr val="tx1"/>
          </a:solidFill>
          <a:latin typeface="+mn-lt"/>
          <a:ea typeface="+mn-ea"/>
          <a:cs typeface="+mn-cs"/>
        </a:defRPr>
      </a:lvl7pPr>
      <a:lvl8pPr marL="14996821" algn="l" defTabSz="4284806" rtl="0" eaLnBrk="1" latinLnBrk="0" hangingPunct="1">
        <a:defRPr sz="8405" kern="1200">
          <a:solidFill>
            <a:schemeClr val="tx1"/>
          </a:solidFill>
          <a:latin typeface="+mn-lt"/>
          <a:ea typeface="+mn-ea"/>
          <a:cs typeface="+mn-cs"/>
        </a:defRPr>
      </a:lvl8pPr>
      <a:lvl9pPr marL="17139224" algn="l" defTabSz="4284806" rtl="0" eaLnBrk="1" latinLnBrk="0" hangingPunct="1">
        <a:defRPr sz="84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microsoft.com/office/2007/relationships/hdphoto" Target="../media/hdphoto2.wdp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microsoft.com/office/2007/relationships/hdphoto" Target="../media/hdphoto4.wdp"/><Relationship Id="rId5" Type="http://schemas.openxmlformats.org/officeDocument/2006/relationships/image" Target="../media/image4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TextBox 1034"/>
          <p:cNvSpPr txBox="1"/>
          <p:nvPr/>
        </p:nvSpPr>
        <p:spPr>
          <a:xfrm>
            <a:off x="38023800" y="23993073"/>
            <a:ext cx="5070518" cy="8248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3374305">
              <a:buSzPct val="75000"/>
              <a:defRPr/>
            </a:pPr>
            <a:r>
              <a:rPr lang="en-US" sz="3000" dirty="0">
                <a:latin typeface="+mj-lt"/>
              </a:rPr>
              <a:t>Srivastava K, Fratzscher AS, Lan B, Flegel WA. Cataloguing experimentally confirmed 80.7 kb-long </a:t>
            </a:r>
            <a:r>
              <a:rPr lang="en-US" sz="3000" i="1" dirty="0">
                <a:latin typeface="+mj-lt"/>
              </a:rPr>
              <a:t>ACKR1 </a:t>
            </a:r>
            <a:r>
              <a:rPr lang="en-US" sz="3000" dirty="0">
                <a:latin typeface="+mj-lt"/>
              </a:rPr>
              <a:t>haplotypes from the 1000 Genomes Project database. </a:t>
            </a:r>
            <a:r>
              <a:rPr lang="en-US" sz="3000" i="1" dirty="0">
                <a:latin typeface="+mj-lt"/>
              </a:rPr>
              <a:t>BMC Bioinformatics. 2021 May 26;22(1):273 </a:t>
            </a:r>
          </a:p>
          <a:p>
            <a:pPr algn="just" defTabSz="3374305">
              <a:buSzPct val="75000"/>
              <a:defRPr/>
            </a:pPr>
            <a:r>
              <a:rPr lang="en-US" sz="1000" i="1" dirty="0">
                <a:solidFill>
                  <a:schemeClr val="bg1"/>
                </a:solidFill>
                <a:latin typeface="+mj-lt"/>
              </a:rPr>
              <a:t>.</a:t>
            </a:r>
            <a:br>
              <a:rPr lang="en-US" sz="3000" i="1" dirty="0">
                <a:latin typeface="+mj-lt"/>
              </a:rPr>
            </a:br>
            <a:r>
              <a:rPr lang="en-US" sz="3000" dirty="0">
                <a:latin typeface="+mj-lt"/>
              </a:rPr>
              <a:t>Srivastava K, </a:t>
            </a:r>
            <a:r>
              <a:rPr lang="en-US" sz="3000" dirty="0" err="1">
                <a:latin typeface="+mj-lt"/>
              </a:rPr>
              <a:t>Wollenberg</a:t>
            </a:r>
            <a:r>
              <a:rPr lang="en-US" sz="3000" dirty="0">
                <a:latin typeface="+mj-lt"/>
              </a:rPr>
              <a:t> KR, Flegel WA. The phylogeny of 48 alleles, experimentally verified at 21kb,and its application to clinical allele detection. </a:t>
            </a:r>
            <a:r>
              <a:rPr lang="en-US" sz="3000" i="1" dirty="0">
                <a:latin typeface="+mj-lt"/>
              </a:rPr>
              <a:t>J </a:t>
            </a:r>
            <a:r>
              <a:rPr lang="en-US" sz="3000" i="1" dirty="0" err="1">
                <a:latin typeface="+mj-lt"/>
              </a:rPr>
              <a:t>Transl</a:t>
            </a:r>
            <a:r>
              <a:rPr lang="en-US" sz="3000" i="1" dirty="0">
                <a:latin typeface="+mj-lt"/>
              </a:rPr>
              <a:t> Med. 2019 Feb 11; 17(1):43</a:t>
            </a:r>
          </a:p>
          <a:p>
            <a:pPr algn="ctr" defTabSz="3374305">
              <a:buSzPct val="75000"/>
              <a:defRPr/>
            </a:pPr>
            <a:r>
              <a:rPr lang="en-US" sz="1000" i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algn="just" defTabSz="3374305">
              <a:buSzPct val="75000"/>
              <a:defRPr/>
            </a:pPr>
            <a:r>
              <a:rPr lang="en-US" sz="3000" dirty="0" err="1">
                <a:latin typeface="+mj-lt"/>
              </a:rPr>
              <a:t>Auton</a:t>
            </a:r>
            <a:r>
              <a:rPr lang="en-US" sz="3000" dirty="0">
                <a:latin typeface="+mj-lt"/>
              </a:rPr>
              <a:t>, A. and Abecasis, G. R., et al. A global reference for human genetic variation. </a:t>
            </a:r>
            <a:r>
              <a:rPr lang="en-US" sz="3000" i="1" dirty="0">
                <a:latin typeface="+mj-lt"/>
              </a:rPr>
              <a:t>Nature</a:t>
            </a:r>
            <a:r>
              <a:rPr lang="en-US" sz="3000" dirty="0">
                <a:latin typeface="+mj-lt"/>
              </a:rPr>
              <a:t> </a:t>
            </a:r>
            <a:r>
              <a:rPr lang="en-US" sz="3000" b="1" dirty="0">
                <a:latin typeface="+mj-lt"/>
              </a:rPr>
              <a:t>526,</a:t>
            </a:r>
            <a:r>
              <a:rPr lang="en-US" sz="3000" dirty="0">
                <a:latin typeface="+mj-lt"/>
              </a:rPr>
              <a:t> 68–74 (2015).</a:t>
            </a:r>
            <a:endParaRPr lang="en-US" sz="3000" dirty="0">
              <a:latin typeface="+mj-lt"/>
              <a:cs typeface="Arial"/>
            </a:endParaRPr>
          </a:p>
        </p:txBody>
      </p:sp>
      <p:sp>
        <p:nvSpPr>
          <p:cNvPr id="317" name="TextBox 316"/>
          <p:cNvSpPr txBox="1"/>
          <p:nvPr/>
        </p:nvSpPr>
        <p:spPr>
          <a:xfrm>
            <a:off x="31663505" y="18549663"/>
            <a:ext cx="11186782" cy="258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itchFamily="2" charset="2"/>
              <a:buChar char="v"/>
            </a:pP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Bo Lan would like to thank Dr. Willy Flegel and Dr. Kshitij Srivastava for their tremendous efforts in providing him with the experience of working in a transfusion medicine laboratory setting and in the incredible mentorship they have provided him throughout his project.</a:t>
            </a:r>
          </a:p>
        </p:txBody>
      </p:sp>
      <p:sp>
        <p:nvSpPr>
          <p:cNvPr id="2" name="AutoShape 8363"/>
          <p:cNvSpPr>
            <a:spLocks noChangeArrowheads="1"/>
          </p:cNvSpPr>
          <p:nvPr/>
        </p:nvSpPr>
        <p:spPr bwMode="auto">
          <a:xfrm>
            <a:off x="-243000" y="-1694747"/>
            <a:ext cx="43920000" cy="7178400"/>
          </a:xfrm>
          <a:prstGeom prst="roundRect">
            <a:avLst>
              <a:gd name="adj" fmla="val 0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endParaRPr lang="en-US" sz="9005">
              <a:latin typeface="+mj-lt"/>
            </a:endParaRPr>
          </a:p>
        </p:txBody>
      </p:sp>
      <p:pic>
        <p:nvPicPr>
          <p:cNvPr id="5" name="Picture 8" descr="H:\NIH CC DTM\DTM logos\DTMlogoVerlaufLarge.png"/>
          <p:cNvPicPr>
            <a:picLocks noChangeAspect="1" noChangeArrowheads="1"/>
          </p:cNvPicPr>
          <p:nvPr/>
        </p:nvPicPr>
        <p:blipFill rotWithShape="1">
          <a:blip r:embed="rId4" cstate="print"/>
          <a:srcRect t="8322"/>
          <a:stretch/>
        </p:blipFill>
        <p:spPr bwMode="auto">
          <a:xfrm>
            <a:off x="6232379" y="1434631"/>
            <a:ext cx="2695649" cy="25875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5309924" y="159152"/>
            <a:ext cx="34860197" cy="53835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 err="1">
                <a:solidFill>
                  <a:schemeClr val="bg1"/>
                </a:solidFill>
              </a:rPr>
              <a:t>HapPy</a:t>
            </a:r>
            <a:r>
              <a:rPr lang="en-CA" dirty="0">
                <a:solidFill>
                  <a:schemeClr val="bg1"/>
                </a:solidFill>
              </a:rPr>
              <a:t>: Computational Haplotype Phasing using Long Contiguous Stretches of Homozygosity from the 1000 Genomes Project</a:t>
            </a:r>
          </a:p>
          <a:p>
            <a:pPr algn="ctr"/>
            <a:endParaRPr lang="en-US" sz="205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pPr algn="ctr"/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Anne-Sophie Fratzscher</a:t>
            </a:r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1,2</a:t>
            </a:r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, Kshitij Srivastava</a:t>
            </a:r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, Willy A. Flegel</a:t>
            </a:r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1</a:t>
            </a:r>
            <a:endParaRPr lang="en-US" sz="492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pPr algn="ctr"/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 1</a:t>
            </a:r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Department of Transfusion Medicine, NIH Clinical Center, National Institutes of Health, Bethesda, MD</a:t>
            </a:r>
          </a:p>
          <a:p>
            <a:pPr algn="ctr"/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2</a:t>
            </a:r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McGill University, Montréal, QC</a:t>
            </a:r>
          </a:p>
        </p:txBody>
      </p:sp>
      <p:sp>
        <p:nvSpPr>
          <p:cNvPr id="14" name="Text Box 8364"/>
          <p:cNvSpPr txBox="1">
            <a:spLocks noChangeArrowheads="1"/>
          </p:cNvSpPr>
          <p:nvPr/>
        </p:nvSpPr>
        <p:spPr bwMode="auto">
          <a:xfrm>
            <a:off x="340495" y="6855198"/>
            <a:ext cx="11325684" cy="31032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115892" tIns="57947" rIns="115892" bIns="57947">
            <a:spAutoFit/>
          </a:bodyPr>
          <a:lstStyle/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Identify conserved haplotype sequences across 26 different populations from the 1000 Genomes Project for genes on the long arm of chromosome 1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234" dirty="0">
                <a:cs typeface="Arial" panose="020B0604020202020204" pitchFamily="34" charset="0"/>
              </a:rPr>
              <a:t>Construct long-range haplotypes using overlapping regions of full-length haplotypes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endParaRPr lang="en-US" sz="3234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AutoShape 8363"/>
          <p:cNvSpPr>
            <a:spLocks noChangeArrowheads="1"/>
          </p:cNvSpPr>
          <p:nvPr/>
        </p:nvSpPr>
        <p:spPr bwMode="auto">
          <a:xfrm>
            <a:off x="12305946" y="5644679"/>
            <a:ext cx="18822109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Methods</a:t>
            </a:r>
          </a:p>
        </p:txBody>
      </p:sp>
      <p:sp>
        <p:nvSpPr>
          <p:cNvPr id="53" name="Text Box 8364"/>
          <p:cNvSpPr txBox="1">
            <a:spLocks noChangeArrowheads="1"/>
          </p:cNvSpPr>
          <p:nvPr/>
        </p:nvSpPr>
        <p:spPr bwMode="auto">
          <a:xfrm>
            <a:off x="23649974" y="28894026"/>
            <a:ext cx="5975476" cy="98102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115892" tIns="57947" rIns="115892" bIns="57947">
            <a:spAutoFit/>
          </a:bodyPr>
          <a:lstStyle/>
          <a:p>
            <a:pPr algn="ctr" defTabSz="2781003">
              <a:spcBef>
                <a:spcPct val="50000"/>
              </a:spcBef>
            </a:pPr>
            <a:r>
              <a:rPr lang="en-US" sz="5535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Conclusions</a:t>
            </a:r>
          </a:p>
        </p:txBody>
      </p:sp>
      <p:cxnSp>
        <p:nvCxnSpPr>
          <p:cNvPr id="68" name="Straight Connector 67"/>
          <p:cNvCxnSpPr/>
          <p:nvPr/>
        </p:nvCxnSpPr>
        <p:spPr>
          <a:xfrm flipH="1" flipV="1">
            <a:off x="167470" y="32403002"/>
            <a:ext cx="42927684" cy="103298"/>
          </a:xfrm>
          <a:prstGeom prst="line">
            <a:avLst/>
          </a:prstGeom>
          <a:ln w="57150"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TextBox 314"/>
          <p:cNvSpPr txBox="1"/>
          <p:nvPr/>
        </p:nvSpPr>
        <p:spPr>
          <a:xfrm>
            <a:off x="31720165" y="6868826"/>
            <a:ext cx="11081893" cy="258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Find the nucleotide length of all haplotypes.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Identify frequently occurring, long-range conserved haplotypes for all 26 populations of the 1000GP.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Identify the clinical importance of long conserved haplotypes in the blood transfusion donor-recipient setting.</a:t>
            </a:r>
          </a:p>
        </p:txBody>
      </p:sp>
      <p:sp>
        <p:nvSpPr>
          <p:cNvPr id="316" name="TextBox 315"/>
          <p:cNvSpPr txBox="1"/>
          <p:nvPr/>
        </p:nvSpPr>
        <p:spPr>
          <a:xfrm>
            <a:off x="31663505" y="13446449"/>
            <a:ext cx="11211228" cy="2083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8654" indent="-468654" algn="just">
              <a:buFont typeface="Wingdings" pitchFamily="2" charset="2"/>
              <a:buChar char="v"/>
            </a:pP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Blood donor </a:t>
            </a:r>
            <a:r>
              <a:rPr lang="en-US" sz="3234" i="1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ACKR1</a:t>
            </a: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 haplotypes can be matched with recipient haplotypes to determine most suitable donor.</a:t>
            </a:r>
          </a:p>
          <a:p>
            <a:pPr marL="468654" indent="-468654" algn="just">
              <a:buFont typeface="Wingdings" pitchFamily="2" charset="2"/>
              <a:buChar char="v"/>
            </a:pP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Use of long-range conserved haplotypes in phasing of next generation sequencing data.</a:t>
            </a:r>
          </a:p>
        </p:txBody>
      </p:sp>
      <p:pic>
        <p:nvPicPr>
          <p:cNvPr id="269" name="Picture 1">
            <a:extLst>
              <a:ext uri="{FF2B5EF4-FFF2-40B4-BE49-F238E27FC236}">
                <a16:creationId xmlns:a16="http://schemas.microsoft.com/office/drawing/2014/main" id="{ED6B0C8B-B37C-404D-A17B-66FDCD6E40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373" y="2082001"/>
            <a:ext cx="5105400" cy="1449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McGill University - Wikipedia">
            <a:extLst>
              <a:ext uri="{FF2B5EF4-FFF2-40B4-BE49-F238E27FC236}">
                <a16:creationId xmlns:a16="http://schemas.microsoft.com/office/drawing/2014/main" id="{76BBD0E7-7C74-1D46-A5F6-2F84E1D9D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39937" y="1791753"/>
            <a:ext cx="2094323" cy="265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 Box 8364">
            <a:extLst>
              <a:ext uri="{FF2B5EF4-FFF2-40B4-BE49-F238E27FC236}">
                <a16:creationId xmlns:a16="http://schemas.microsoft.com/office/drawing/2014/main" id="{A4769771-51C9-7A41-8D97-D522285FA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438" y="10716812"/>
            <a:ext cx="11278800" cy="205176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115892" tIns="57947" rIns="115892" bIns="57947">
            <a:spAutoFit/>
          </a:bodyPr>
          <a:lstStyle/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234" u="sng" dirty="0">
                <a:latin typeface="+mj-lt"/>
                <a:cs typeface="Arial" panose="020B0604020202020204" pitchFamily="34" charset="0"/>
              </a:rPr>
              <a:t>Haplotype phasing</a:t>
            </a:r>
            <a:r>
              <a:rPr lang="en-US" sz="3234" dirty="0">
                <a:latin typeface="+mj-lt"/>
                <a:cs typeface="Arial" panose="020B0604020202020204" pitchFamily="34" charset="0"/>
              </a:rPr>
              <a:t> is the process of inferring haplotypes from genotype data</a:t>
            </a:r>
          </a:p>
          <a:p>
            <a:pPr marL="1130300" lvl="1" indent="485775" algn="just">
              <a:buSzPct val="75000"/>
              <a:buFont typeface="Wingdings" pitchFamily="2" charset="2"/>
              <a:buChar char="v"/>
            </a:pPr>
            <a:r>
              <a:rPr lang="en-US" sz="3234" u="sng" dirty="0">
                <a:latin typeface="+mj-lt"/>
                <a:cs typeface="Arial" panose="020B0604020202020204" pitchFamily="34" charset="0"/>
              </a:rPr>
              <a:t>Haplotypes</a:t>
            </a:r>
            <a:r>
              <a:rPr lang="en-US" sz="3234" dirty="0">
                <a:latin typeface="+mj-lt"/>
                <a:cs typeface="Arial" panose="020B0604020202020204" pitchFamily="34" charset="0"/>
              </a:rPr>
              <a:t> are sets of single nucleotide variations </a:t>
            </a:r>
            <a:br>
              <a:rPr lang="en-US" sz="3234" dirty="0">
                <a:latin typeface="+mj-lt"/>
                <a:cs typeface="Arial" panose="020B0604020202020204" pitchFamily="34" charset="0"/>
              </a:rPr>
            </a:br>
            <a:r>
              <a:rPr lang="en-US" sz="3234" dirty="0">
                <a:latin typeface="+mj-lt"/>
                <a:cs typeface="Arial" panose="020B0604020202020204" pitchFamily="34" charset="0"/>
              </a:rPr>
              <a:t>     (SNVs) that are inherited together from a parent </a:t>
            </a:r>
          </a:p>
          <a:p>
            <a:pPr marL="2538413" lvl="2" indent="461963" algn="just">
              <a:buSzPct val="75000"/>
              <a:buFont typeface="Wingdings" pitchFamily="2" charset="2"/>
              <a:buChar char="v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Can be used to understand genetics of disease</a:t>
            </a:r>
          </a:p>
          <a:p>
            <a:pPr marL="2538413" lvl="2" indent="461963" algn="just">
              <a:buSzPct val="75000"/>
              <a:buFont typeface="Wingdings" pitchFamily="2" charset="2"/>
              <a:buChar char="v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Also important for blood group matching</a:t>
            </a:r>
          </a:p>
          <a:p>
            <a:pPr marL="1130300" lvl="1" indent="485775" algn="just">
              <a:buSzPct val="75000"/>
              <a:buFont typeface="Wingdings" pitchFamily="2" charset="2"/>
              <a:buChar char="v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Mostly done computationally due to cost and time of </a:t>
            </a:r>
            <a:br>
              <a:rPr lang="en-US" sz="3234" dirty="0">
                <a:latin typeface="+mj-lt"/>
                <a:cs typeface="Arial" panose="020B0604020202020204" pitchFamily="34" charset="0"/>
              </a:rPr>
            </a:br>
            <a:r>
              <a:rPr lang="en-US" sz="3234" dirty="0">
                <a:latin typeface="+mj-lt"/>
                <a:cs typeface="Arial" panose="020B0604020202020204" pitchFamily="34" charset="0"/>
              </a:rPr>
              <a:t>      lab-based methods</a:t>
            </a:r>
          </a:p>
          <a:p>
            <a:pPr marL="1130300" lvl="1" indent="485775" algn="just">
              <a:buSzPct val="75000"/>
              <a:buFont typeface="Wingdings" pitchFamily="2" charset="2"/>
              <a:buChar char="v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Relies on correct reference sequence</a:t>
            </a:r>
          </a:p>
          <a:p>
            <a:pPr marL="1130300" lvl="1"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The current human reference genome, </a:t>
            </a:r>
            <a:r>
              <a:rPr lang="en-US" sz="3234" i="1" dirty="0">
                <a:latin typeface="+mj-lt"/>
                <a:cs typeface="Arial" panose="020B0604020202020204" pitchFamily="34" charset="0"/>
              </a:rPr>
              <a:t>Homo sapiens </a:t>
            </a:r>
            <a:r>
              <a:rPr lang="en-US" sz="3234" dirty="0">
                <a:latin typeface="+mj-lt"/>
                <a:cs typeface="Arial" panose="020B0604020202020204" pitchFamily="34" charset="0"/>
              </a:rPr>
              <a:t>genome assembly GRCh38 (hg38), was released in 2013</a:t>
            </a:r>
          </a:p>
          <a:p>
            <a:pPr marL="1616075" lvl="1" indent="-485775" algn="just">
              <a:buSzPct val="75000"/>
              <a:buFont typeface="Wingdings" pitchFamily="2" charset="2"/>
              <a:buChar char="v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Multiple concerns with the current reference genome:</a:t>
            </a:r>
          </a:p>
          <a:p>
            <a:pPr marL="2678113" lvl="1" indent="-485775" algn="just">
              <a:buSzPct val="100000"/>
              <a:buFont typeface="+mj-lt"/>
              <a:buAutoNum type="arabicPeriod"/>
            </a:pPr>
            <a:r>
              <a:rPr lang="en-US" sz="3234" u="sng" dirty="0">
                <a:latin typeface="+mj-lt"/>
                <a:cs typeface="Arial" panose="020B0604020202020204" pitchFamily="34" charset="0"/>
              </a:rPr>
              <a:t>Does not</a:t>
            </a:r>
            <a:r>
              <a:rPr lang="en-US" sz="3234" dirty="0">
                <a:latin typeface="+mj-lt"/>
                <a:cs typeface="Arial" panose="020B0604020202020204" pitchFamily="34" charset="0"/>
              </a:rPr>
              <a:t> fully reflect human genetic diversity </a:t>
            </a:r>
            <a:br>
              <a:rPr lang="en-US" sz="3234" dirty="0">
                <a:latin typeface="+mj-lt"/>
                <a:cs typeface="Arial" panose="020B0604020202020204" pitchFamily="34" charset="0"/>
              </a:rPr>
            </a:br>
            <a:r>
              <a:rPr lang="en-US" sz="3234" dirty="0">
                <a:latin typeface="+mj-lt"/>
                <a:cs typeface="Arial" panose="020B0604020202020204" pitchFamily="34" charset="0"/>
              </a:rPr>
              <a:t>-&gt; 70% from one individual</a:t>
            </a:r>
          </a:p>
          <a:p>
            <a:pPr marL="2678113" lvl="1" indent="-485775" algn="just">
              <a:buSzPct val="100000"/>
              <a:buFont typeface="+mj-lt"/>
              <a:buAutoNum type="arabicPeriod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Most blood groups lack long reference sequences</a:t>
            </a:r>
            <a:endParaRPr lang="en-US" sz="3234" dirty="0">
              <a:highlight>
                <a:srgbClr val="FFFF00"/>
              </a:highlight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The 1000 Genomes Project (1kGP) ran between 2008 and 2015 and sequenced 2504 unrelated individuals in Phase 3 dataset</a:t>
            </a: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234" dirty="0">
                <a:latin typeface="+mj-lt"/>
                <a:cs typeface="Arial" panose="020B0604020202020204" pitchFamily="34" charset="0"/>
              </a:rPr>
              <a:t>Goal was to create public database of human genetic variation</a:t>
            </a: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4" dirty="0"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endParaRPr lang="en-US" sz="3230" dirty="0">
              <a:highlight>
                <a:srgbClr val="FFFF00"/>
              </a:highlight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endParaRPr lang="en-US" sz="3230" dirty="0">
              <a:highlight>
                <a:srgbClr val="FFFF00"/>
              </a:highlight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endParaRPr lang="en-US" sz="3230" dirty="0">
              <a:highlight>
                <a:srgbClr val="FFFF00"/>
              </a:highlight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230" dirty="0"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endParaRPr lang="en-US" sz="3230" dirty="0"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230" dirty="0">
                <a:latin typeface="+mj-lt"/>
                <a:cs typeface="Arial" panose="020B0604020202020204" pitchFamily="34" charset="0"/>
              </a:rPr>
              <a:t>Improved dataset was released in 2020 -&gt; 30x WGS for 1kGP individuals + 698 additional samples = </a:t>
            </a:r>
            <a:r>
              <a:rPr lang="en-US" sz="3230" u="sng" dirty="0">
                <a:latin typeface="+mj-lt"/>
                <a:cs typeface="Arial" panose="020B0604020202020204" pitchFamily="34" charset="0"/>
              </a:rPr>
              <a:t>3202 individuals</a:t>
            </a:r>
          </a:p>
          <a:p>
            <a:pPr marL="1563688" lvl="1" indent="-495300" algn="just">
              <a:buSzPct val="75000"/>
              <a:buFont typeface="Wingdings" pitchFamily="2" charset="2"/>
              <a:buChar char="v"/>
            </a:pPr>
            <a:r>
              <a:rPr lang="en-US" sz="3230" dirty="0">
                <a:latin typeface="+mj-lt"/>
                <a:cs typeface="Arial" panose="020B0604020202020204" pitchFamily="34" charset="0"/>
              </a:rPr>
              <a:t>30x coverage (vs. 7.4X coverage for 1kGP phase 3) discovers over two-fold more SNV sites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21C77E1C-46F3-0243-968A-7E36A236FF4D}"/>
              </a:ext>
            </a:extLst>
          </p:cNvPr>
          <p:cNvCxnSpPr>
            <a:cxnSpLocks/>
          </p:cNvCxnSpPr>
          <p:nvPr/>
        </p:nvCxnSpPr>
        <p:spPr>
          <a:xfrm flipV="1">
            <a:off x="19507200" y="8894431"/>
            <a:ext cx="2190538" cy="1849769"/>
          </a:xfrm>
          <a:prstGeom prst="bentConnector3">
            <a:avLst>
              <a:gd name="adj1" fmla="val 77829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3" name="Group 82">
            <a:extLst>
              <a:ext uri="{FF2B5EF4-FFF2-40B4-BE49-F238E27FC236}">
                <a16:creationId xmlns:a16="http://schemas.microsoft.com/office/drawing/2014/main" id="{6B02AD2D-FAE7-FE42-B441-C71BE6596352}"/>
              </a:ext>
            </a:extLst>
          </p:cNvPr>
          <p:cNvGrpSpPr/>
          <p:nvPr/>
        </p:nvGrpSpPr>
        <p:grpSpPr>
          <a:xfrm>
            <a:off x="12329319" y="6891529"/>
            <a:ext cx="8789375" cy="4435110"/>
            <a:chOff x="12328447" y="6891528"/>
            <a:chExt cx="8461276" cy="4443585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7F3ED3C-300F-E74C-9468-56D833CF79C4}"/>
                </a:ext>
              </a:extLst>
            </p:cNvPr>
            <p:cNvGrpSpPr/>
            <p:nvPr/>
          </p:nvGrpSpPr>
          <p:grpSpPr>
            <a:xfrm>
              <a:off x="12328447" y="6891528"/>
              <a:ext cx="8461276" cy="4443585"/>
              <a:chOff x="21386626" y="6859333"/>
              <a:chExt cx="10842112" cy="4019893"/>
            </a:xfrm>
          </p:grpSpPr>
          <p:sp>
            <p:nvSpPr>
              <p:cNvPr id="64" name="Rounded Rectangle 1063">
                <a:extLst>
                  <a:ext uri="{FF2B5EF4-FFF2-40B4-BE49-F238E27FC236}">
                    <a16:creationId xmlns:a16="http://schemas.microsoft.com/office/drawing/2014/main" id="{AEB395CE-9BA7-3A45-BD07-EA2FD8DF7E78}"/>
                  </a:ext>
                </a:extLst>
              </p:cNvPr>
              <p:cNvSpPr/>
              <p:nvPr/>
            </p:nvSpPr>
            <p:spPr>
              <a:xfrm>
                <a:off x="21386626" y="7243706"/>
                <a:ext cx="10842112" cy="3635520"/>
              </a:xfrm>
              <a:custGeom>
                <a:avLst/>
                <a:gdLst>
                  <a:gd name="connsiteX0" fmla="*/ 0 w 10748220"/>
                  <a:gd name="connsiteY0" fmla="*/ 323914 h 1943446"/>
                  <a:gd name="connsiteX1" fmla="*/ 323914 w 10748220"/>
                  <a:gd name="connsiteY1" fmla="*/ 0 h 1943446"/>
                  <a:gd name="connsiteX2" fmla="*/ 10424306 w 10748220"/>
                  <a:gd name="connsiteY2" fmla="*/ 0 h 1943446"/>
                  <a:gd name="connsiteX3" fmla="*/ 10748220 w 10748220"/>
                  <a:gd name="connsiteY3" fmla="*/ 323914 h 1943446"/>
                  <a:gd name="connsiteX4" fmla="*/ 10748220 w 10748220"/>
                  <a:gd name="connsiteY4" fmla="*/ 1619532 h 1943446"/>
                  <a:gd name="connsiteX5" fmla="*/ 10424306 w 10748220"/>
                  <a:gd name="connsiteY5" fmla="*/ 1943446 h 1943446"/>
                  <a:gd name="connsiteX6" fmla="*/ 323914 w 10748220"/>
                  <a:gd name="connsiteY6" fmla="*/ 1943446 h 1943446"/>
                  <a:gd name="connsiteX7" fmla="*/ 0 w 10748220"/>
                  <a:gd name="connsiteY7" fmla="*/ 1619532 h 1943446"/>
                  <a:gd name="connsiteX8" fmla="*/ 0 w 10748220"/>
                  <a:gd name="connsiteY8" fmla="*/ 323914 h 1943446"/>
                  <a:gd name="connsiteX0" fmla="*/ 46946 w 10795166"/>
                  <a:gd name="connsiteY0" fmla="*/ 13236351 h 14855883"/>
                  <a:gd name="connsiteX1" fmla="*/ 93769 w 10795166"/>
                  <a:gd name="connsiteY1" fmla="*/ 0 h 14855883"/>
                  <a:gd name="connsiteX2" fmla="*/ 10471252 w 10795166"/>
                  <a:gd name="connsiteY2" fmla="*/ 12912437 h 14855883"/>
                  <a:gd name="connsiteX3" fmla="*/ 10795166 w 10795166"/>
                  <a:gd name="connsiteY3" fmla="*/ 13236351 h 14855883"/>
                  <a:gd name="connsiteX4" fmla="*/ 10795166 w 10795166"/>
                  <a:gd name="connsiteY4" fmla="*/ 14531969 h 14855883"/>
                  <a:gd name="connsiteX5" fmla="*/ 10471252 w 10795166"/>
                  <a:gd name="connsiteY5" fmla="*/ 14855883 h 14855883"/>
                  <a:gd name="connsiteX6" fmla="*/ 370860 w 10795166"/>
                  <a:gd name="connsiteY6" fmla="*/ 14855883 h 14855883"/>
                  <a:gd name="connsiteX7" fmla="*/ 46946 w 10795166"/>
                  <a:gd name="connsiteY7" fmla="*/ 14531969 h 14855883"/>
                  <a:gd name="connsiteX8" fmla="*/ 46946 w 10795166"/>
                  <a:gd name="connsiteY8" fmla="*/ 13236351 h 14855883"/>
                  <a:gd name="connsiteX0" fmla="*/ 46946 w 10842112"/>
                  <a:gd name="connsiteY0" fmla="*/ 13236351 h 14855883"/>
                  <a:gd name="connsiteX1" fmla="*/ 93769 w 10842112"/>
                  <a:gd name="connsiteY1" fmla="*/ 0 h 14855883"/>
                  <a:gd name="connsiteX2" fmla="*/ 10748343 w 10842112"/>
                  <a:gd name="connsiteY2" fmla="*/ 138546 h 14855883"/>
                  <a:gd name="connsiteX3" fmla="*/ 10795166 w 10842112"/>
                  <a:gd name="connsiteY3" fmla="*/ 13236351 h 14855883"/>
                  <a:gd name="connsiteX4" fmla="*/ 10795166 w 10842112"/>
                  <a:gd name="connsiteY4" fmla="*/ 14531969 h 14855883"/>
                  <a:gd name="connsiteX5" fmla="*/ 10471252 w 10842112"/>
                  <a:gd name="connsiteY5" fmla="*/ 14855883 h 14855883"/>
                  <a:gd name="connsiteX6" fmla="*/ 370860 w 10842112"/>
                  <a:gd name="connsiteY6" fmla="*/ 14855883 h 14855883"/>
                  <a:gd name="connsiteX7" fmla="*/ 46946 w 10842112"/>
                  <a:gd name="connsiteY7" fmla="*/ 14531969 h 14855883"/>
                  <a:gd name="connsiteX8" fmla="*/ 46946 w 10842112"/>
                  <a:gd name="connsiteY8" fmla="*/ 13236351 h 14855883"/>
                  <a:gd name="connsiteX0" fmla="*/ 46946 w 10842112"/>
                  <a:gd name="connsiteY0" fmla="*/ 13319478 h 14939010"/>
                  <a:gd name="connsiteX1" fmla="*/ 93769 w 10842112"/>
                  <a:gd name="connsiteY1" fmla="*/ 83127 h 14939010"/>
                  <a:gd name="connsiteX2" fmla="*/ 10748343 w 10842112"/>
                  <a:gd name="connsiteY2" fmla="*/ 0 h 14939010"/>
                  <a:gd name="connsiteX3" fmla="*/ 10795166 w 10842112"/>
                  <a:gd name="connsiteY3" fmla="*/ 13319478 h 14939010"/>
                  <a:gd name="connsiteX4" fmla="*/ 10795166 w 10842112"/>
                  <a:gd name="connsiteY4" fmla="*/ 14615096 h 14939010"/>
                  <a:gd name="connsiteX5" fmla="*/ 10471252 w 10842112"/>
                  <a:gd name="connsiteY5" fmla="*/ 14939010 h 14939010"/>
                  <a:gd name="connsiteX6" fmla="*/ 370860 w 10842112"/>
                  <a:gd name="connsiteY6" fmla="*/ 14939010 h 14939010"/>
                  <a:gd name="connsiteX7" fmla="*/ 46946 w 10842112"/>
                  <a:gd name="connsiteY7" fmla="*/ 14615096 h 14939010"/>
                  <a:gd name="connsiteX8" fmla="*/ 46946 w 10842112"/>
                  <a:gd name="connsiteY8" fmla="*/ 13319478 h 14939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842112" h="14939010">
                    <a:moveTo>
                      <a:pt x="46946" y="13319478"/>
                    </a:moveTo>
                    <a:cubicBezTo>
                      <a:pt x="46946" y="13140585"/>
                      <a:pt x="-85124" y="83127"/>
                      <a:pt x="93769" y="83127"/>
                    </a:cubicBezTo>
                    <a:lnTo>
                      <a:pt x="10748343" y="0"/>
                    </a:lnTo>
                    <a:cubicBezTo>
                      <a:pt x="10927236" y="0"/>
                      <a:pt x="10795166" y="13140585"/>
                      <a:pt x="10795166" y="13319478"/>
                    </a:cubicBezTo>
                    <a:lnTo>
                      <a:pt x="10795166" y="14615096"/>
                    </a:lnTo>
                    <a:cubicBezTo>
                      <a:pt x="10795166" y="14793989"/>
                      <a:pt x="10650145" y="14939010"/>
                      <a:pt x="10471252" y="14939010"/>
                    </a:cubicBezTo>
                    <a:lnTo>
                      <a:pt x="370860" y="14939010"/>
                    </a:lnTo>
                    <a:cubicBezTo>
                      <a:pt x="191967" y="14939010"/>
                      <a:pt x="46946" y="14793989"/>
                      <a:pt x="46946" y="14615096"/>
                    </a:cubicBezTo>
                    <a:lnTo>
                      <a:pt x="46946" y="13319478"/>
                    </a:lnTo>
                    <a:close/>
                  </a:path>
                </a:pathLst>
              </a:custGeom>
              <a:solidFill>
                <a:srgbClr val="2751A5">
                  <a:alpha val="1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Rounded Rectangle 64">
                <a:extLst>
                  <a:ext uri="{FF2B5EF4-FFF2-40B4-BE49-F238E27FC236}">
                    <a16:creationId xmlns:a16="http://schemas.microsoft.com/office/drawing/2014/main" id="{D335D863-B4F0-7249-8C12-9159015096A0}"/>
                  </a:ext>
                </a:extLst>
              </p:cNvPr>
              <p:cNvSpPr/>
              <p:nvPr/>
            </p:nvSpPr>
            <p:spPr>
              <a:xfrm>
                <a:off x="21398960" y="6859333"/>
                <a:ext cx="10748221" cy="1330981"/>
              </a:xfrm>
              <a:prstGeom prst="roundRect">
                <a:avLst/>
              </a:prstGeom>
              <a:solidFill>
                <a:srgbClr val="2751A5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r>
                  <a:rPr lang="en-US" sz="3900" dirty="0">
                    <a:solidFill>
                      <a:schemeClr val="bg1"/>
                    </a:solidFill>
                  </a:rPr>
                  <a:t>Step 1: Select all protein-coding genes from long arm of chromosome 1  </a:t>
                </a:r>
              </a:p>
            </p:txBody>
          </p:sp>
        </p:grpSp>
        <p:sp>
          <p:nvSpPr>
            <p:cNvPr id="271" name="Rounded Rectangle 270">
              <a:extLst>
                <a:ext uri="{FF2B5EF4-FFF2-40B4-BE49-F238E27FC236}">
                  <a16:creationId xmlns:a16="http://schemas.microsoft.com/office/drawing/2014/main" id="{699B4495-FA4F-284A-99BB-6D82999D2F4E}"/>
                </a:ext>
              </a:extLst>
            </p:cNvPr>
            <p:cNvSpPr/>
            <p:nvPr/>
          </p:nvSpPr>
          <p:spPr>
            <a:xfrm>
              <a:off x="16383130" y="9083168"/>
              <a:ext cx="3944192" cy="126546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en-US" sz="2400" dirty="0">
                  <a:solidFill>
                    <a:schemeClr val="tx1"/>
                  </a:solidFill>
                </a:rPr>
                <a:t>extract protein-coding genes on long arm of chromosome 1</a:t>
              </a:r>
            </a:p>
          </p:txBody>
        </p:sp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1E53E944-F937-B04C-A948-5376112A50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668" r="45981"/>
            <a:stretch/>
          </p:blipFill>
          <p:spPr bwMode="auto">
            <a:xfrm rot="16200000" flipH="1">
              <a:off x="16385953" y="5387810"/>
              <a:ext cx="403747" cy="69146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8326B45-8032-A543-B732-A2C666F85901}"/>
                </a:ext>
              </a:extLst>
            </p:cNvPr>
            <p:cNvCxnSpPr>
              <a:cxnSpLocks/>
            </p:cNvCxnSpPr>
            <p:nvPr/>
          </p:nvCxnSpPr>
          <p:spPr>
            <a:xfrm>
              <a:off x="16316635" y="9181762"/>
              <a:ext cx="0" cy="124868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1043" name="Picture 1042">
              <a:extLst>
                <a:ext uri="{FF2B5EF4-FFF2-40B4-BE49-F238E27FC236}">
                  <a16:creationId xmlns:a16="http://schemas.microsoft.com/office/drawing/2014/main" id="{5765C393-7327-B648-8C48-F80CAF04324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3063713" y="10446179"/>
              <a:ext cx="6978328" cy="605879"/>
            </a:xfrm>
            <a:prstGeom prst="rect">
              <a:avLst/>
            </a:prstGeom>
          </p:spPr>
        </p:pic>
      </p:grpSp>
      <p:grpSp>
        <p:nvGrpSpPr>
          <p:cNvPr id="1067" name="Group 1066">
            <a:extLst>
              <a:ext uri="{FF2B5EF4-FFF2-40B4-BE49-F238E27FC236}">
                <a16:creationId xmlns:a16="http://schemas.microsoft.com/office/drawing/2014/main" id="{5958C997-21BB-2D44-8910-7231964FE580}"/>
              </a:ext>
            </a:extLst>
          </p:cNvPr>
          <p:cNvGrpSpPr/>
          <p:nvPr/>
        </p:nvGrpSpPr>
        <p:grpSpPr>
          <a:xfrm>
            <a:off x="21328873" y="6868826"/>
            <a:ext cx="9799181" cy="18089205"/>
            <a:chOff x="21357795" y="6901024"/>
            <a:chExt cx="10842112" cy="15416715"/>
          </a:xfrm>
        </p:grpSpPr>
        <p:sp>
          <p:nvSpPr>
            <p:cNvPr id="1064" name="Rounded Rectangle 1063">
              <a:extLst>
                <a:ext uri="{FF2B5EF4-FFF2-40B4-BE49-F238E27FC236}">
                  <a16:creationId xmlns:a16="http://schemas.microsoft.com/office/drawing/2014/main" id="{3C2497FA-EC4D-4241-95A2-946F49112BA7}"/>
                </a:ext>
              </a:extLst>
            </p:cNvPr>
            <p:cNvSpPr/>
            <p:nvPr/>
          </p:nvSpPr>
          <p:spPr>
            <a:xfrm>
              <a:off x="21357795" y="7378729"/>
              <a:ext cx="10842112" cy="14939010"/>
            </a:xfrm>
            <a:custGeom>
              <a:avLst/>
              <a:gdLst>
                <a:gd name="connsiteX0" fmla="*/ 0 w 10748220"/>
                <a:gd name="connsiteY0" fmla="*/ 323914 h 1943446"/>
                <a:gd name="connsiteX1" fmla="*/ 323914 w 10748220"/>
                <a:gd name="connsiteY1" fmla="*/ 0 h 1943446"/>
                <a:gd name="connsiteX2" fmla="*/ 10424306 w 10748220"/>
                <a:gd name="connsiteY2" fmla="*/ 0 h 1943446"/>
                <a:gd name="connsiteX3" fmla="*/ 10748220 w 10748220"/>
                <a:gd name="connsiteY3" fmla="*/ 323914 h 1943446"/>
                <a:gd name="connsiteX4" fmla="*/ 10748220 w 10748220"/>
                <a:gd name="connsiteY4" fmla="*/ 1619532 h 1943446"/>
                <a:gd name="connsiteX5" fmla="*/ 10424306 w 10748220"/>
                <a:gd name="connsiteY5" fmla="*/ 1943446 h 1943446"/>
                <a:gd name="connsiteX6" fmla="*/ 323914 w 10748220"/>
                <a:gd name="connsiteY6" fmla="*/ 1943446 h 1943446"/>
                <a:gd name="connsiteX7" fmla="*/ 0 w 10748220"/>
                <a:gd name="connsiteY7" fmla="*/ 1619532 h 1943446"/>
                <a:gd name="connsiteX8" fmla="*/ 0 w 10748220"/>
                <a:gd name="connsiteY8" fmla="*/ 323914 h 1943446"/>
                <a:gd name="connsiteX0" fmla="*/ 46946 w 10795166"/>
                <a:gd name="connsiteY0" fmla="*/ 13236351 h 14855883"/>
                <a:gd name="connsiteX1" fmla="*/ 93769 w 10795166"/>
                <a:gd name="connsiteY1" fmla="*/ 0 h 14855883"/>
                <a:gd name="connsiteX2" fmla="*/ 10471252 w 10795166"/>
                <a:gd name="connsiteY2" fmla="*/ 12912437 h 14855883"/>
                <a:gd name="connsiteX3" fmla="*/ 10795166 w 10795166"/>
                <a:gd name="connsiteY3" fmla="*/ 13236351 h 14855883"/>
                <a:gd name="connsiteX4" fmla="*/ 10795166 w 10795166"/>
                <a:gd name="connsiteY4" fmla="*/ 14531969 h 14855883"/>
                <a:gd name="connsiteX5" fmla="*/ 10471252 w 10795166"/>
                <a:gd name="connsiteY5" fmla="*/ 14855883 h 14855883"/>
                <a:gd name="connsiteX6" fmla="*/ 370860 w 10795166"/>
                <a:gd name="connsiteY6" fmla="*/ 14855883 h 14855883"/>
                <a:gd name="connsiteX7" fmla="*/ 46946 w 10795166"/>
                <a:gd name="connsiteY7" fmla="*/ 14531969 h 14855883"/>
                <a:gd name="connsiteX8" fmla="*/ 46946 w 10795166"/>
                <a:gd name="connsiteY8" fmla="*/ 13236351 h 14855883"/>
                <a:gd name="connsiteX0" fmla="*/ 46946 w 10842112"/>
                <a:gd name="connsiteY0" fmla="*/ 13236351 h 14855883"/>
                <a:gd name="connsiteX1" fmla="*/ 93769 w 10842112"/>
                <a:gd name="connsiteY1" fmla="*/ 0 h 14855883"/>
                <a:gd name="connsiteX2" fmla="*/ 10748343 w 10842112"/>
                <a:gd name="connsiteY2" fmla="*/ 138546 h 14855883"/>
                <a:gd name="connsiteX3" fmla="*/ 10795166 w 10842112"/>
                <a:gd name="connsiteY3" fmla="*/ 13236351 h 14855883"/>
                <a:gd name="connsiteX4" fmla="*/ 10795166 w 10842112"/>
                <a:gd name="connsiteY4" fmla="*/ 14531969 h 14855883"/>
                <a:gd name="connsiteX5" fmla="*/ 10471252 w 10842112"/>
                <a:gd name="connsiteY5" fmla="*/ 14855883 h 14855883"/>
                <a:gd name="connsiteX6" fmla="*/ 370860 w 10842112"/>
                <a:gd name="connsiteY6" fmla="*/ 14855883 h 14855883"/>
                <a:gd name="connsiteX7" fmla="*/ 46946 w 10842112"/>
                <a:gd name="connsiteY7" fmla="*/ 14531969 h 14855883"/>
                <a:gd name="connsiteX8" fmla="*/ 46946 w 10842112"/>
                <a:gd name="connsiteY8" fmla="*/ 13236351 h 14855883"/>
                <a:gd name="connsiteX0" fmla="*/ 46946 w 10842112"/>
                <a:gd name="connsiteY0" fmla="*/ 13319478 h 14939010"/>
                <a:gd name="connsiteX1" fmla="*/ 93769 w 10842112"/>
                <a:gd name="connsiteY1" fmla="*/ 83127 h 14939010"/>
                <a:gd name="connsiteX2" fmla="*/ 10748343 w 10842112"/>
                <a:gd name="connsiteY2" fmla="*/ 0 h 14939010"/>
                <a:gd name="connsiteX3" fmla="*/ 10795166 w 10842112"/>
                <a:gd name="connsiteY3" fmla="*/ 13319478 h 14939010"/>
                <a:gd name="connsiteX4" fmla="*/ 10795166 w 10842112"/>
                <a:gd name="connsiteY4" fmla="*/ 14615096 h 14939010"/>
                <a:gd name="connsiteX5" fmla="*/ 10471252 w 10842112"/>
                <a:gd name="connsiteY5" fmla="*/ 14939010 h 14939010"/>
                <a:gd name="connsiteX6" fmla="*/ 370860 w 10842112"/>
                <a:gd name="connsiteY6" fmla="*/ 14939010 h 14939010"/>
                <a:gd name="connsiteX7" fmla="*/ 46946 w 10842112"/>
                <a:gd name="connsiteY7" fmla="*/ 14615096 h 14939010"/>
                <a:gd name="connsiteX8" fmla="*/ 46946 w 10842112"/>
                <a:gd name="connsiteY8" fmla="*/ 13319478 h 14939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42112" h="14939010">
                  <a:moveTo>
                    <a:pt x="46946" y="13319478"/>
                  </a:moveTo>
                  <a:cubicBezTo>
                    <a:pt x="46946" y="13140585"/>
                    <a:pt x="-85124" y="83127"/>
                    <a:pt x="93769" y="83127"/>
                  </a:cubicBezTo>
                  <a:lnTo>
                    <a:pt x="10748343" y="0"/>
                  </a:lnTo>
                  <a:cubicBezTo>
                    <a:pt x="10927236" y="0"/>
                    <a:pt x="10795166" y="13140585"/>
                    <a:pt x="10795166" y="13319478"/>
                  </a:cubicBezTo>
                  <a:lnTo>
                    <a:pt x="10795166" y="14615096"/>
                  </a:lnTo>
                  <a:cubicBezTo>
                    <a:pt x="10795166" y="14793989"/>
                    <a:pt x="10650145" y="14939010"/>
                    <a:pt x="10471252" y="14939010"/>
                  </a:cubicBezTo>
                  <a:lnTo>
                    <a:pt x="370860" y="14939010"/>
                  </a:lnTo>
                  <a:cubicBezTo>
                    <a:pt x="191967" y="14939010"/>
                    <a:pt x="46946" y="14793989"/>
                    <a:pt x="46946" y="14615096"/>
                  </a:cubicBezTo>
                  <a:lnTo>
                    <a:pt x="46946" y="13319478"/>
                  </a:lnTo>
                  <a:close/>
                </a:path>
              </a:pathLst>
            </a:custGeom>
            <a:solidFill>
              <a:srgbClr val="2751A5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2" name="Rounded Rectangle 1061">
              <a:extLst>
                <a:ext uri="{FF2B5EF4-FFF2-40B4-BE49-F238E27FC236}">
                  <a16:creationId xmlns:a16="http://schemas.microsoft.com/office/drawing/2014/main" id="{F56E899E-FA88-A64F-BB9E-95F66B7F0A29}"/>
                </a:ext>
              </a:extLst>
            </p:cNvPr>
            <p:cNvSpPr/>
            <p:nvPr/>
          </p:nvSpPr>
          <p:spPr>
            <a:xfrm>
              <a:off x="21398959" y="6901024"/>
              <a:ext cx="10748221" cy="1204075"/>
            </a:xfrm>
            <a:prstGeom prst="roundRect">
              <a:avLst/>
            </a:prstGeom>
            <a:solidFill>
              <a:srgbClr val="2751A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3900" dirty="0">
                  <a:solidFill>
                    <a:schemeClr val="bg1"/>
                  </a:solidFill>
                </a:rPr>
                <a:t>Step 2: Generate haplotypes for genes using long contiguous stretches of homozygosity</a:t>
              </a:r>
            </a:p>
          </p:txBody>
        </p:sp>
      </p:grpSp>
      <p:sp>
        <p:nvSpPr>
          <p:cNvPr id="426" name="Rounded Rectangle 425">
            <a:extLst>
              <a:ext uri="{FF2B5EF4-FFF2-40B4-BE49-F238E27FC236}">
                <a16:creationId xmlns:a16="http://schemas.microsoft.com/office/drawing/2014/main" id="{A0E0359E-B2B5-1F4F-965E-7CD8762FEAFF}"/>
              </a:ext>
            </a:extLst>
          </p:cNvPr>
          <p:cNvSpPr/>
          <p:nvPr/>
        </p:nvSpPr>
        <p:spPr>
          <a:xfrm>
            <a:off x="22042906" y="9476893"/>
            <a:ext cx="6895533" cy="79081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2400" dirty="0">
                <a:solidFill>
                  <a:schemeClr val="tx1"/>
                </a:solidFill>
              </a:rPr>
              <a:t>select region between last nucleotide of previous gene and first nucleotide of next gene</a:t>
            </a:r>
          </a:p>
        </p:txBody>
      </p:sp>
      <p:cxnSp>
        <p:nvCxnSpPr>
          <p:cNvPr id="427" name="Straight Arrow Connector 426">
            <a:extLst>
              <a:ext uri="{FF2B5EF4-FFF2-40B4-BE49-F238E27FC236}">
                <a16:creationId xmlns:a16="http://schemas.microsoft.com/office/drawing/2014/main" id="{1688FCB3-EAC1-8A48-A178-8EF4007D78FD}"/>
              </a:ext>
            </a:extLst>
          </p:cNvPr>
          <p:cNvCxnSpPr>
            <a:cxnSpLocks/>
          </p:cNvCxnSpPr>
          <p:nvPr/>
        </p:nvCxnSpPr>
        <p:spPr>
          <a:xfrm>
            <a:off x="29410370" y="9457636"/>
            <a:ext cx="0" cy="9660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6" name="Cloud 105">
            <a:extLst>
              <a:ext uri="{FF2B5EF4-FFF2-40B4-BE49-F238E27FC236}">
                <a16:creationId xmlns:a16="http://schemas.microsoft.com/office/drawing/2014/main" id="{F7257A52-8616-F147-B819-023064A43AAB}"/>
              </a:ext>
            </a:extLst>
          </p:cNvPr>
          <p:cNvSpPr/>
          <p:nvPr/>
        </p:nvSpPr>
        <p:spPr>
          <a:xfrm>
            <a:off x="21936224" y="14322401"/>
            <a:ext cx="3033412" cy="1159146"/>
          </a:xfrm>
          <a:prstGeom prst="cloud">
            <a:avLst/>
          </a:prstGeom>
          <a:solidFill>
            <a:srgbClr val="2751A5"/>
          </a:solidFill>
          <a:ln>
            <a:solidFill>
              <a:srgbClr val="2751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1000 Genomes 30x on GrCH38</a:t>
            </a:r>
          </a:p>
        </p:txBody>
      </p:sp>
      <p:cxnSp>
        <p:nvCxnSpPr>
          <p:cNvPr id="430" name="Straight Arrow Connector 429">
            <a:extLst>
              <a:ext uri="{FF2B5EF4-FFF2-40B4-BE49-F238E27FC236}">
                <a16:creationId xmlns:a16="http://schemas.microsoft.com/office/drawing/2014/main" id="{A37A7413-1362-1847-B69A-586F02BF6352}"/>
              </a:ext>
            </a:extLst>
          </p:cNvPr>
          <p:cNvCxnSpPr>
            <a:cxnSpLocks/>
          </p:cNvCxnSpPr>
          <p:nvPr/>
        </p:nvCxnSpPr>
        <p:spPr>
          <a:xfrm flipV="1">
            <a:off x="25226747" y="14979626"/>
            <a:ext cx="3762311" cy="317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2" name="AutoShape 8363">
            <a:extLst>
              <a:ext uri="{FF2B5EF4-FFF2-40B4-BE49-F238E27FC236}">
                <a16:creationId xmlns:a16="http://schemas.microsoft.com/office/drawing/2014/main" id="{A4972A42-C7CD-D040-8941-7F72DB0A7D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25986" y="15760915"/>
            <a:ext cx="8697043" cy="939369"/>
          </a:xfrm>
          <a:prstGeom prst="roundRect">
            <a:avLst>
              <a:gd name="adj" fmla="val 16667"/>
            </a:avLst>
          </a:prstGeom>
          <a:solidFill>
            <a:schemeClr val="bg1">
              <a:alpha val="80000"/>
            </a:schemeClr>
          </a:solidFill>
          <a:ln w="25400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2800" dirty="0">
                <a:latin typeface="+mj-lt"/>
              </a:rPr>
              <a:t>genotype data for gene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(3202 individuals) </a:t>
            </a:r>
          </a:p>
        </p:txBody>
      </p:sp>
      <p:cxnSp>
        <p:nvCxnSpPr>
          <p:cNvPr id="513" name="Straight Arrow Connector 512">
            <a:extLst>
              <a:ext uri="{FF2B5EF4-FFF2-40B4-BE49-F238E27FC236}">
                <a16:creationId xmlns:a16="http://schemas.microsoft.com/office/drawing/2014/main" id="{ACFA05B8-D99B-5D48-9160-55D7146080DF}"/>
              </a:ext>
            </a:extLst>
          </p:cNvPr>
          <p:cNvCxnSpPr>
            <a:cxnSpLocks/>
          </p:cNvCxnSpPr>
          <p:nvPr/>
        </p:nvCxnSpPr>
        <p:spPr>
          <a:xfrm>
            <a:off x="29410370" y="13182940"/>
            <a:ext cx="0" cy="22986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4" name="Rounded Rectangle 513">
            <a:extLst>
              <a:ext uri="{FF2B5EF4-FFF2-40B4-BE49-F238E27FC236}">
                <a16:creationId xmlns:a16="http://schemas.microsoft.com/office/drawing/2014/main" id="{7ECE7BC4-4072-6F4A-9FCD-424C776FA868}"/>
              </a:ext>
            </a:extLst>
          </p:cNvPr>
          <p:cNvSpPr/>
          <p:nvPr/>
        </p:nvSpPr>
        <p:spPr>
          <a:xfrm>
            <a:off x="22042907" y="17058747"/>
            <a:ext cx="6937201" cy="126546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2400" dirty="0">
                <a:solidFill>
                  <a:schemeClr val="tx1"/>
                </a:solidFill>
              </a:rPr>
              <a:t>Extract unambiguous haplotypes by selecting individual sequences with  a single site of heterozygosity or complete heterozygosity</a:t>
            </a:r>
          </a:p>
        </p:txBody>
      </p:sp>
      <p:sp>
        <p:nvSpPr>
          <p:cNvPr id="696" name="Rounded Rectangle 695">
            <a:extLst>
              <a:ext uri="{FF2B5EF4-FFF2-40B4-BE49-F238E27FC236}">
                <a16:creationId xmlns:a16="http://schemas.microsoft.com/office/drawing/2014/main" id="{9952D7A3-365F-2E49-9948-6796BB3BCDC0}"/>
              </a:ext>
            </a:extLst>
          </p:cNvPr>
          <p:cNvSpPr/>
          <p:nvPr/>
        </p:nvSpPr>
        <p:spPr>
          <a:xfrm>
            <a:off x="26192758" y="14919972"/>
            <a:ext cx="3850445" cy="76440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Fetch data</a:t>
            </a:r>
          </a:p>
        </p:txBody>
      </p:sp>
      <p:pic>
        <p:nvPicPr>
          <p:cNvPr id="1070" name="Picture 1069">
            <a:extLst>
              <a:ext uri="{FF2B5EF4-FFF2-40B4-BE49-F238E27FC236}">
                <a16:creationId xmlns:a16="http://schemas.microsoft.com/office/drawing/2014/main" id="{118EF6D4-477B-2747-8064-88B468460BE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181240" y="17983200"/>
            <a:ext cx="6689160" cy="6893119"/>
          </a:xfrm>
          <a:prstGeom prst="rect">
            <a:avLst/>
          </a:prstGeom>
          <a:ln>
            <a:noFill/>
          </a:ln>
        </p:spPr>
      </p:pic>
      <p:sp>
        <p:nvSpPr>
          <p:cNvPr id="54" name="AutoShape 8363">
            <a:extLst>
              <a:ext uri="{FF2B5EF4-FFF2-40B4-BE49-F238E27FC236}">
                <a16:creationId xmlns:a16="http://schemas.microsoft.com/office/drawing/2014/main" id="{4A10BF4E-644F-F046-AC99-99155B582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0984" y="8604917"/>
            <a:ext cx="8721787" cy="718240"/>
          </a:xfrm>
          <a:prstGeom prst="roundRect">
            <a:avLst>
              <a:gd name="adj" fmla="val 16667"/>
            </a:avLst>
          </a:prstGeom>
          <a:solidFill>
            <a:schemeClr val="bg1">
              <a:alpha val="80000"/>
            </a:schemeClr>
          </a:solidFill>
          <a:ln w="25400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2800" dirty="0">
                <a:latin typeface="+mj-lt"/>
              </a:rPr>
              <a:t>select a gene (e.g. </a:t>
            </a:r>
            <a:r>
              <a:rPr lang="en-US" sz="2800" i="1" dirty="0">
                <a:latin typeface="+mj-lt"/>
              </a:rPr>
              <a:t>ACKR1</a:t>
            </a:r>
            <a:r>
              <a:rPr lang="en-US" sz="2800" dirty="0">
                <a:latin typeface="+mj-lt"/>
              </a:rPr>
              <a:t>)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BC8F40D-2FA1-5B4F-8A23-75ABCD46A4AB}"/>
              </a:ext>
            </a:extLst>
          </p:cNvPr>
          <p:cNvCxnSpPr>
            <a:cxnSpLocks/>
          </p:cNvCxnSpPr>
          <p:nvPr/>
        </p:nvCxnSpPr>
        <p:spPr>
          <a:xfrm>
            <a:off x="29410370" y="17054323"/>
            <a:ext cx="0" cy="12743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6" name="AutoShape 8363">
            <a:extLst>
              <a:ext uri="{FF2B5EF4-FFF2-40B4-BE49-F238E27FC236}">
                <a16:creationId xmlns:a16="http://schemas.microsoft.com/office/drawing/2014/main" id="{68CA5B66-8712-3D4D-B3CF-896CA45C16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63504" y="5644679"/>
            <a:ext cx="11430000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Conclusions</a:t>
            </a:r>
          </a:p>
        </p:txBody>
      </p:sp>
      <p:sp>
        <p:nvSpPr>
          <p:cNvPr id="80" name="AutoShape 8363">
            <a:extLst>
              <a:ext uri="{FF2B5EF4-FFF2-40B4-BE49-F238E27FC236}">
                <a16:creationId xmlns:a16="http://schemas.microsoft.com/office/drawing/2014/main" id="{F038C777-1D04-F94D-88A6-5B487F9F9D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495" y="5644679"/>
            <a:ext cx="11430000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Goals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124C62FE-8B61-4D47-B659-DBD65F5A0F84}"/>
              </a:ext>
            </a:extLst>
          </p:cNvPr>
          <p:cNvGrpSpPr/>
          <p:nvPr/>
        </p:nvGrpSpPr>
        <p:grpSpPr>
          <a:xfrm>
            <a:off x="12325869" y="11573538"/>
            <a:ext cx="8809498" cy="13392523"/>
            <a:chOff x="21357794" y="6859333"/>
            <a:chExt cx="10842112" cy="4450406"/>
          </a:xfrm>
        </p:grpSpPr>
        <p:sp>
          <p:nvSpPr>
            <p:cNvPr id="90" name="Rounded Rectangle 1063">
              <a:extLst>
                <a:ext uri="{FF2B5EF4-FFF2-40B4-BE49-F238E27FC236}">
                  <a16:creationId xmlns:a16="http://schemas.microsoft.com/office/drawing/2014/main" id="{D9730917-6962-BE45-AEF0-7C995E84C9E1}"/>
                </a:ext>
              </a:extLst>
            </p:cNvPr>
            <p:cNvSpPr/>
            <p:nvPr/>
          </p:nvSpPr>
          <p:spPr>
            <a:xfrm>
              <a:off x="21357794" y="7036610"/>
              <a:ext cx="10842112" cy="4273129"/>
            </a:xfrm>
            <a:custGeom>
              <a:avLst/>
              <a:gdLst>
                <a:gd name="connsiteX0" fmla="*/ 0 w 10748220"/>
                <a:gd name="connsiteY0" fmla="*/ 323914 h 1943446"/>
                <a:gd name="connsiteX1" fmla="*/ 323914 w 10748220"/>
                <a:gd name="connsiteY1" fmla="*/ 0 h 1943446"/>
                <a:gd name="connsiteX2" fmla="*/ 10424306 w 10748220"/>
                <a:gd name="connsiteY2" fmla="*/ 0 h 1943446"/>
                <a:gd name="connsiteX3" fmla="*/ 10748220 w 10748220"/>
                <a:gd name="connsiteY3" fmla="*/ 323914 h 1943446"/>
                <a:gd name="connsiteX4" fmla="*/ 10748220 w 10748220"/>
                <a:gd name="connsiteY4" fmla="*/ 1619532 h 1943446"/>
                <a:gd name="connsiteX5" fmla="*/ 10424306 w 10748220"/>
                <a:gd name="connsiteY5" fmla="*/ 1943446 h 1943446"/>
                <a:gd name="connsiteX6" fmla="*/ 323914 w 10748220"/>
                <a:gd name="connsiteY6" fmla="*/ 1943446 h 1943446"/>
                <a:gd name="connsiteX7" fmla="*/ 0 w 10748220"/>
                <a:gd name="connsiteY7" fmla="*/ 1619532 h 1943446"/>
                <a:gd name="connsiteX8" fmla="*/ 0 w 10748220"/>
                <a:gd name="connsiteY8" fmla="*/ 323914 h 1943446"/>
                <a:gd name="connsiteX0" fmla="*/ 46946 w 10795166"/>
                <a:gd name="connsiteY0" fmla="*/ 13236351 h 14855883"/>
                <a:gd name="connsiteX1" fmla="*/ 93769 w 10795166"/>
                <a:gd name="connsiteY1" fmla="*/ 0 h 14855883"/>
                <a:gd name="connsiteX2" fmla="*/ 10471252 w 10795166"/>
                <a:gd name="connsiteY2" fmla="*/ 12912437 h 14855883"/>
                <a:gd name="connsiteX3" fmla="*/ 10795166 w 10795166"/>
                <a:gd name="connsiteY3" fmla="*/ 13236351 h 14855883"/>
                <a:gd name="connsiteX4" fmla="*/ 10795166 w 10795166"/>
                <a:gd name="connsiteY4" fmla="*/ 14531969 h 14855883"/>
                <a:gd name="connsiteX5" fmla="*/ 10471252 w 10795166"/>
                <a:gd name="connsiteY5" fmla="*/ 14855883 h 14855883"/>
                <a:gd name="connsiteX6" fmla="*/ 370860 w 10795166"/>
                <a:gd name="connsiteY6" fmla="*/ 14855883 h 14855883"/>
                <a:gd name="connsiteX7" fmla="*/ 46946 w 10795166"/>
                <a:gd name="connsiteY7" fmla="*/ 14531969 h 14855883"/>
                <a:gd name="connsiteX8" fmla="*/ 46946 w 10795166"/>
                <a:gd name="connsiteY8" fmla="*/ 13236351 h 14855883"/>
                <a:gd name="connsiteX0" fmla="*/ 46946 w 10842112"/>
                <a:gd name="connsiteY0" fmla="*/ 13236351 h 14855883"/>
                <a:gd name="connsiteX1" fmla="*/ 93769 w 10842112"/>
                <a:gd name="connsiteY1" fmla="*/ 0 h 14855883"/>
                <a:gd name="connsiteX2" fmla="*/ 10748343 w 10842112"/>
                <a:gd name="connsiteY2" fmla="*/ 138546 h 14855883"/>
                <a:gd name="connsiteX3" fmla="*/ 10795166 w 10842112"/>
                <a:gd name="connsiteY3" fmla="*/ 13236351 h 14855883"/>
                <a:gd name="connsiteX4" fmla="*/ 10795166 w 10842112"/>
                <a:gd name="connsiteY4" fmla="*/ 14531969 h 14855883"/>
                <a:gd name="connsiteX5" fmla="*/ 10471252 w 10842112"/>
                <a:gd name="connsiteY5" fmla="*/ 14855883 h 14855883"/>
                <a:gd name="connsiteX6" fmla="*/ 370860 w 10842112"/>
                <a:gd name="connsiteY6" fmla="*/ 14855883 h 14855883"/>
                <a:gd name="connsiteX7" fmla="*/ 46946 w 10842112"/>
                <a:gd name="connsiteY7" fmla="*/ 14531969 h 14855883"/>
                <a:gd name="connsiteX8" fmla="*/ 46946 w 10842112"/>
                <a:gd name="connsiteY8" fmla="*/ 13236351 h 14855883"/>
                <a:gd name="connsiteX0" fmla="*/ 46946 w 10842112"/>
                <a:gd name="connsiteY0" fmla="*/ 13319478 h 14939010"/>
                <a:gd name="connsiteX1" fmla="*/ 93769 w 10842112"/>
                <a:gd name="connsiteY1" fmla="*/ 83127 h 14939010"/>
                <a:gd name="connsiteX2" fmla="*/ 10748343 w 10842112"/>
                <a:gd name="connsiteY2" fmla="*/ 0 h 14939010"/>
                <a:gd name="connsiteX3" fmla="*/ 10795166 w 10842112"/>
                <a:gd name="connsiteY3" fmla="*/ 13319478 h 14939010"/>
                <a:gd name="connsiteX4" fmla="*/ 10795166 w 10842112"/>
                <a:gd name="connsiteY4" fmla="*/ 14615096 h 14939010"/>
                <a:gd name="connsiteX5" fmla="*/ 10471252 w 10842112"/>
                <a:gd name="connsiteY5" fmla="*/ 14939010 h 14939010"/>
                <a:gd name="connsiteX6" fmla="*/ 370860 w 10842112"/>
                <a:gd name="connsiteY6" fmla="*/ 14939010 h 14939010"/>
                <a:gd name="connsiteX7" fmla="*/ 46946 w 10842112"/>
                <a:gd name="connsiteY7" fmla="*/ 14615096 h 14939010"/>
                <a:gd name="connsiteX8" fmla="*/ 46946 w 10842112"/>
                <a:gd name="connsiteY8" fmla="*/ 13319478 h 14939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42112" h="14939010">
                  <a:moveTo>
                    <a:pt x="46946" y="13319478"/>
                  </a:moveTo>
                  <a:cubicBezTo>
                    <a:pt x="46946" y="13140585"/>
                    <a:pt x="-85124" y="83127"/>
                    <a:pt x="93769" y="83127"/>
                  </a:cubicBezTo>
                  <a:lnTo>
                    <a:pt x="10748343" y="0"/>
                  </a:lnTo>
                  <a:cubicBezTo>
                    <a:pt x="10927236" y="0"/>
                    <a:pt x="10795166" y="13140585"/>
                    <a:pt x="10795166" y="13319478"/>
                  </a:cubicBezTo>
                  <a:lnTo>
                    <a:pt x="10795166" y="14615096"/>
                  </a:lnTo>
                  <a:cubicBezTo>
                    <a:pt x="10795166" y="14793989"/>
                    <a:pt x="10650145" y="14939010"/>
                    <a:pt x="10471252" y="14939010"/>
                  </a:cubicBezTo>
                  <a:lnTo>
                    <a:pt x="370860" y="14939010"/>
                  </a:lnTo>
                  <a:cubicBezTo>
                    <a:pt x="191967" y="14939010"/>
                    <a:pt x="46946" y="14793989"/>
                    <a:pt x="46946" y="14615096"/>
                  </a:cubicBezTo>
                  <a:lnTo>
                    <a:pt x="46946" y="13319478"/>
                  </a:lnTo>
                  <a:close/>
                </a:path>
              </a:pathLst>
            </a:custGeom>
            <a:solidFill>
              <a:srgbClr val="2751A5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ounded Rectangle 90">
              <a:extLst>
                <a:ext uri="{FF2B5EF4-FFF2-40B4-BE49-F238E27FC236}">
                  <a16:creationId xmlns:a16="http://schemas.microsoft.com/office/drawing/2014/main" id="{7861E25C-6206-B848-9EA0-2B85E320393C}"/>
                </a:ext>
              </a:extLst>
            </p:cNvPr>
            <p:cNvSpPr/>
            <p:nvPr/>
          </p:nvSpPr>
          <p:spPr>
            <a:xfrm>
              <a:off x="21398960" y="6859333"/>
              <a:ext cx="10748221" cy="460797"/>
            </a:xfrm>
            <a:prstGeom prst="roundRect">
              <a:avLst/>
            </a:prstGeom>
            <a:solidFill>
              <a:srgbClr val="2751A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4000" dirty="0">
                  <a:solidFill>
                    <a:schemeClr val="bg1"/>
                  </a:solidFill>
                </a:rPr>
                <a:t>Step 3: Build long-range haplotypes from full-length haplotypes for genes</a:t>
              </a:r>
            </a:p>
          </p:txBody>
        </p:sp>
      </p:grpSp>
      <p:sp>
        <p:nvSpPr>
          <p:cNvPr id="99" name="AutoShape 8363">
            <a:extLst>
              <a:ext uri="{FF2B5EF4-FFF2-40B4-BE49-F238E27FC236}">
                <a16:creationId xmlns:a16="http://schemas.microsoft.com/office/drawing/2014/main" id="{DAE6F1F9-9E2B-3B40-8CF8-6FDDF147F4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63504" y="12153340"/>
            <a:ext cx="11430000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</a:rPr>
              <a:t>Future Directions</a:t>
            </a:r>
          </a:p>
        </p:txBody>
      </p:sp>
      <p:sp>
        <p:nvSpPr>
          <p:cNvPr id="100" name="AutoShape 8363">
            <a:extLst>
              <a:ext uri="{FF2B5EF4-FFF2-40B4-BE49-F238E27FC236}">
                <a16:creationId xmlns:a16="http://schemas.microsoft.com/office/drawing/2014/main" id="{C38B6440-53EB-064A-B040-8223BCEFF5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63504" y="17260107"/>
            <a:ext cx="11430000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Clinical Implications</a:t>
            </a:r>
          </a:p>
        </p:txBody>
      </p:sp>
      <p:sp>
        <p:nvSpPr>
          <p:cNvPr id="101" name="AutoShape 8363">
            <a:extLst>
              <a:ext uri="{FF2B5EF4-FFF2-40B4-BE49-F238E27FC236}">
                <a16:creationId xmlns:a16="http://schemas.microsoft.com/office/drawing/2014/main" id="{531F8CBF-178A-1549-B3A3-85F9E8185C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82717" y="22764095"/>
            <a:ext cx="5010787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4800" b="1" dirty="0">
                <a:solidFill>
                  <a:schemeClr val="bg1"/>
                </a:solidFill>
                <a:latin typeface="+mj-lt"/>
              </a:rPr>
              <a:t>References</a:t>
            </a:r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6A6637B9-5F8C-6C43-B3B5-298D059CB56F}"/>
              </a:ext>
            </a:extLst>
          </p:cNvPr>
          <p:cNvCxnSpPr>
            <a:cxnSpLocks/>
          </p:cNvCxnSpPr>
          <p:nvPr/>
        </p:nvCxnSpPr>
        <p:spPr>
          <a:xfrm flipH="1">
            <a:off x="20694908" y="13716000"/>
            <a:ext cx="55464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0" name="AutoShape 8363">
            <a:extLst>
              <a:ext uri="{FF2B5EF4-FFF2-40B4-BE49-F238E27FC236}">
                <a16:creationId xmlns:a16="http://schemas.microsoft.com/office/drawing/2014/main" id="{5D4828F4-23F3-244A-A553-9E76DF3DF4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40666" y="13389648"/>
            <a:ext cx="7406518" cy="704376"/>
          </a:xfrm>
          <a:prstGeom prst="roundRect">
            <a:avLst>
              <a:gd name="adj" fmla="val 16667"/>
            </a:avLst>
          </a:prstGeom>
          <a:solidFill>
            <a:schemeClr val="bg1">
              <a:alpha val="80000"/>
            </a:schemeClr>
          </a:solidFill>
          <a:ln w="25400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2800" dirty="0">
                <a:latin typeface="+mj-lt"/>
              </a:rPr>
              <a:t>get full-length haplotypes for subset of genes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D728DE8-0FFC-954B-A989-476A020E4571}"/>
              </a:ext>
            </a:extLst>
          </p:cNvPr>
          <p:cNvCxnSpPr>
            <a:cxnSpLocks/>
          </p:cNvCxnSpPr>
          <p:nvPr/>
        </p:nvCxnSpPr>
        <p:spPr>
          <a:xfrm flipH="1">
            <a:off x="21218136" y="13716000"/>
            <a:ext cx="31416" cy="77063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9F60890C-C29C-5544-9E1C-8B916C3C918B}"/>
              </a:ext>
            </a:extLst>
          </p:cNvPr>
          <p:cNvCxnSpPr>
            <a:cxnSpLocks/>
          </p:cNvCxnSpPr>
          <p:nvPr/>
        </p:nvCxnSpPr>
        <p:spPr>
          <a:xfrm>
            <a:off x="21218136" y="21412200"/>
            <a:ext cx="183563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4" name="AutoShape 8363">
            <a:extLst>
              <a:ext uri="{FF2B5EF4-FFF2-40B4-BE49-F238E27FC236}">
                <a16:creationId xmlns:a16="http://schemas.microsoft.com/office/drawing/2014/main" id="{8C0431D1-7B4D-7B4A-B639-D4989CE5B0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367" y="9600345"/>
            <a:ext cx="11279812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Background</a:t>
            </a:r>
          </a:p>
        </p:txBody>
      </p:sp>
      <p:sp>
        <p:nvSpPr>
          <p:cNvPr id="165" name="AutoShape 8363">
            <a:extLst>
              <a:ext uri="{FF2B5EF4-FFF2-40B4-BE49-F238E27FC236}">
                <a16:creationId xmlns:a16="http://schemas.microsoft.com/office/drawing/2014/main" id="{0BDF1D06-3C27-424C-988D-D70B4EEC3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20165" y="22764095"/>
            <a:ext cx="6122378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4800" b="1" dirty="0">
                <a:solidFill>
                  <a:schemeClr val="bg1"/>
                </a:solidFill>
                <a:latin typeface="+mj-lt"/>
              </a:rPr>
              <a:t>Acknowledgements</a:t>
            </a:r>
          </a:p>
        </p:txBody>
      </p:sp>
      <p:sp>
        <p:nvSpPr>
          <p:cNvPr id="168" name="AutoShape 8363">
            <a:extLst>
              <a:ext uri="{FF2B5EF4-FFF2-40B4-BE49-F238E27FC236}">
                <a16:creationId xmlns:a16="http://schemas.microsoft.com/office/drawing/2014/main" id="{01B2DC15-42F3-1F41-AF54-3F4DBB5F24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6427" y="25248578"/>
            <a:ext cx="18741082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Results</a:t>
            </a:r>
          </a:p>
        </p:txBody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id="{1BCC6D3E-D941-7643-95AB-271E498ECE0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920984" y="10445362"/>
            <a:ext cx="8742759" cy="4032638"/>
          </a:xfrm>
          <a:prstGeom prst="rect">
            <a:avLst/>
          </a:prstGeom>
        </p:spPr>
      </p:pic>
      <p:sp>
        <p:nvSpPr>
          <p:cNvPr id="195" name="Text Box 8364">
            <a:extLst>
              <a:ext uri="{FF2B5EF4-FFF2-40B4-BE49-F238E27FC236}">
                <a16:creationId xmlns:a16="http://schemas.microsoft.com/office/drawing/2014/main" id="{DD08FA03-34A7-BA47-8D6B-7E71D18D68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36426" y="26512603"/>
            <a:ext cx="18741082" cy="210782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115892" tIns="57947" rIns="115892" bIns="57947">
            <a:spAutoFit/>
          </a:bodyPr>
          <a:lstStyle/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Identify conserved haplotype sequences in and around the </a:t>
            </a:r>
            <a:r>
              <a:rPr lang="en-US" sz="3234" i="1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ACKR1</a:t>
            </a: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 gene.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From conserved haplotype sequences, construct longest available haplotype for the </a:t>
            </a:r>
            <a:r>
              <a:rPr lang="en-US" sz="3234" i="1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ACKR1 </a:t>
            </a: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gene and adjacent intergenic regions in 26 different populations of the 1000 Genomes Project (1000GP).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234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Find the population representation of each distinct haplotype in the 1000GP. </a:t>
            </a:r>
          </a:p>
        </p:txBody>
      </p:sp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F80044D5-458D-7346-BE01-41AC7C929010}"/>
              </a:ext>
            </a:extLst>
          </p:cNvPr>
          <p:cNvCxnSpPr>
            <a:cxnSpLocks/>
          </p:cNvCxnSpPr>
          <p:nvPr/>
        </p:nvCxnSpPr>
        <p:spPr>
          <a:xfrm>
            <a:off x="13093096" y="14478000"/>
            <a:ext cx="1800000" cy="0"/>
          </a:xfrm>
          <a:prstGeom prst="line">
            <a:avLst/>
          </a:prstGeom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27FE87D5-B40D-D342-9508-17D1CE5EB1CB}"/>
              </a:ext>
            </a:extLst>
          </p:cNvPr>
          <p:cNvCxnSpPr>
            <a:cxnSpLocks/>
          </p:cNvCxnSpPr>
          <p:nvPr/>
        </p:nvCxnSpPr>
        <p:spPr>
          <a:xfrm>
            <a:off x="13093096" y="14630400"/>
            <a:ext cx="180000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E8A4D0E1-100D-424A-9CF7-CA89D84FEAC9}"/>
              </a:ext>
            </a:extLst>
          </p:cNvPr>
          <p:cNvCxnSpPr>
            <a:cxnSpLocks/>
          </p:cNvCxnSpPr>
          <p:nvPr/>
        </p:nvCxnSpPr>
        <p:spPr>
          <a:xfrm>
            <a:off x="13093096" y="14782800"/>
            <a:ext cx="1800000" cy="0"/>
          </a:xfrm>
          <a:prstGeom prst="line">
            <a:avLst/>
          </a:prstGeom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6E801EB0-5676-EE4C-9826-2EB6C99CD467}"/>
              </a:ext>
            </a:extLst>
          </p:cNvPr>
          <p:cNvCxnSpPr>
            <a:cxnSpLocks/>
          </p:cNvCxnSpPr>
          <p:nvPr/>
        </p:nvCxnSpPr>
        <p:spPr>
          <a:xfrm>
            <a:off x="13093096" y="14935200"/>
            <a:ext cx="180000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033CA0EC-9131-3145-A61A-70B49CA9E3BD}"/>
              </a:ext>
            </a:extLst>
          </p:cNvPr>
          <p:cNvCxnSpPr>
            <a:cxnSpLocks/>
          </p:cNvCxnSpPr>
          <p:nvPr/>
        </p:nvCxnSpPr>
        <p:spPr>
          <a:xfrm>
            <a:off x="13093096" y="15087600"/>
            <a:ext cx="1800000" cy="0"/>
          </a:xfrm>
          <a:prstGeom prst="line">
            <a:avLst/>
          </a:prstGeom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4414B8A5-E7F2-7545-8529-9809798A42A1}"/>
              </a:ext>
            </a:extLst>
          </p:cNvPr>
          <p:cNvCxnSpPr>
            <a:cxnSpLocks/>
          </p:cNvCxnSpPr>
          <p:nvPr/>
        </p:nvCxnSpPr>
        <p:spPr>
          <a:xfrm>
            <a:off x="15087600" y="14478000"/>
            <a:ext cx="900000" cy="0"/>
          </a:xfrm>
          <a:prstGeom prst="line">
            <a:avLst/>
          </a:prstGeom>
          <a:ln>
            <a:solidFill>
              <a:srgbClr val="2751A5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130EAF6A-0C60-E544-A2DE-34AEF6127780}"/>
              </a:ext>
            </a:extLst>
          </p:cNvPr>
          <p:cNvCxnSpPr>
            <a:cxnSpLocks/>
          </p:cNvCxnSpPr>
          <p:nvPr/>
        </p:nvCxnSpPr>
        <p:spPr>
          <a:xfrm>
            <a:off x="15087600" y="14630400"/>
            <a:ext cx="900000" cy="0"/>
          </a:xfrm>
          <a:prstGeom prst="line">
            <a:avLst/>
          </a:prstGeom>
          <a:ln>
            <a:solidFill>
              <a:srgbClr val="99CCFF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E257DF84-02A5-5A42-B7AA-7EE64A9A5041}"/>
              </a:ext>
            </a:extLst>
          </p:cNvPr>
          <p:cNvCxnSpPr>
            <a:cxnSpLocks/>
          </p:cNvCxnSpPr>
          <p:nvPr/>
        </p:nvCxnSpPr>
        <p:spPr>
          <a:xfrm>
            <a:off x="15087600" y="14782800"/>
            <a:ext cx="900000" cy="0"/>
          </a:xfrm>
          <a:prstGeom prst="line">
            <a:avLst/>
          </a:prstGeom>
          <a:ln>
            <a:solidFill>
              <a:srgbClr val="2751A5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66747950-757A-CC40-9BE6-4F7C5C201DC6}"/>
              </a:ext>
            </a:extLst>
          </p:cNvPr>
          <p:cNvCxnSpPr>
            <a:cxnSpLocks/>
          </p:cNvCxnSpPr>
          <p:nvPr/>
        </p:nvCxnSpPr>
        <p:spPr>
          <a:xfrm>
            <a:off x="16217400" y="14478000"/>
            <a:ext cx="1080000" cy="0"/>
          </a:xfrm>
          <a:prstGeom prst="line">
            <a:avLst/>
          </a:prstGeom>
          <a:ln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582B3810-1E30-414A-9A7C-E409768AB0FB}"/>
              </a:ext>
            </a:extLst>
          </p:cNvPr>
          <p:cNvCxnSpPr>
            <a:cxnSpLocks/>
          </p:cNvCxnSpPr>
          <p:nvPr/>
        </p:nvCxnSpPr>
        <p:spPr>
          <a:xfrm>
            <a:off x="16217400" y="14630400"/>
            <a:ext cx="1080000" cy="0"/>
          </a:xfrm>
          <a:prstGeom prst="line">
            <a:avLst/>
          </a:prstGeom>
          <a:ln>
            <a:solidFill>
              <a:srgbClr val="0B422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7AE2F4C1-D989-B844-B626-3F033245886D}"/>
              </a:ext>
            </a:extLst>
          </p:cNvPr>
          <p:cNvCxnSpPr>
            <a:cxnSpLocks/>
          </p:cNvCxnSpPr>
          <p:nvPr/>
        </p:nvCxnSpPr>
        <p:spPr>
          <a:xfrm>
            <a:off x="16217400" y="14782800"/>
            <a:ext cx="1080000" cy="0"/>
          </a:xfrm>
          <a:prstGeom prst="line">
            <a:avLst/>
          </a:prstGeom>
          <a:ln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EECB0CD8-7158-9645-828F-8E9A54BB56B9}"/>
              </a:ext>
            </a:extLst>
          </p:cNvPr>
          <p:cNvCxnSpPr>
            <a:cxnSpLocks/>
          </p:cNvCxnSpPr>
          <p:nvPr/>
        </p:nvCxnSpPr>
        <p:spPr>
          <a:xfrm>
            <a:off x="16217400" y="14935200"/>
            <a:ext cx="1080000" cy="0"/>
          </a:xfrm>
          <a:prstGeom prst="line">
            <a:avLst/>
          </a:prstGeom>
          <a:ln>
            <a:solidFill>
              <a:srgbClr val="0B422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4DB47923-FA10-BE43-A1BF-0E14DACE8DB5}"/>
              </a:ext>
            </a:extLst>
          </p:cNvPr>
          <p:cNvCxnSpPr>
            <a:cxnSpLocks/>
          </p:cNvCxnSpPr>
          <p:nvPr/>
        </p:nvCxnSpPr>
        <p:spPr>
          <a:xfrm>
            <a:off x="16217400" y="15087600"/>
            <a:ext cx="1080000" cy="0"/>
          </a:xfrm>
          <a:prstGeom prst="line">
            <a:avLst/>
          </a:prstGeom>
          <a:ln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D9ABAB20-C59F-C741-ACF6-A8DE4FA0E6BC}"/>
              </a:ext>
            </a:extLst>
          </p:cNvPr>
          <p:cNvCxnSpPr>
            <a:cxnSpLocks/>
          </p:cNvCxnSpPr>
          <p:nvPr/>
        </p:nvCxnSpPr>
        <p:spPr>
          <a:xfrm>
            <a:off x="16217400" y="15240000"/>
            <a:ext cx="1080000" cy="0"/>
          </a:xfrm>
          <a:prstGeom prst="line">
            <a:avLst/>
          </a:prstGeom>
          <a:ln>
            <a:solidFill>
              <a:srgbClr val="0B422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CF524719-C2A5-B14D-B81C-94B3AA1A0A53}"/>
              </a:ext>
            </a:extLst>
          </p:cNvPr>
          <p:cNvCxnSpPr>
            <a:cxnSpLocks/>
          </p:cNvCxnSpPr>
          <p:nvPr/>
        </p:nvCxnSpPr>
        <p:spPr>
          <a:xfrm>
            <a:off x="17462019" y="14497878"/>
            <a:ext cx="2880000" cy="0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EADDC22F-83D2-DF4B-A722-26AD0D732D84}"/>
              </a:ext>
            </a:extLst>
          </p:cNvPr>
          <p:cNvCxnSpPr>
            <a:cxnSpLocks/>
          </p:cNvCxnSpPr>
          <p:nvPr/>
        </p:nvCxnSpPr>
        <p:spPr>
          <a:xfrm>
            <a:off x="17462019" y="14650278"/>
            <a:ext cx="2880000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0CEDDDCF-AB05-4E4C-858F-C7BDD0696B20}"/>
              </a:ext>
            </a:extLst>
          </p:cNvPr>
          <p:cNvCxnSpPr>
            <a:cxnSpLocks/>
          </p:cNvCxnSpPr>
          <p:nvPr/>
        </p:nvCxnSpPr>
        <p:spPr>
          <a:xfrm>
            <a:off x="17462019" y="14802678"/>
            <a:ext cx="2880000" cy="0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EB2904EC-3A43-A641-961C-8EBABFB310B1}"/>
              </a:ext>
            </a:extLst>
          </p:cNvPr>
          <p:cNvCxnSpPr>
            <a:cxnSpLocks/>
          </p:cNvCxnSpPr>
          <p:nvPr/>
        </p:nvCxnSpPr>
        <p:spPr>
          <a:xfrm>
            <a:off x="17462019" y="14955078"/>
            <a:ext cx="2880000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9" name="Straight Arrow Connector 248">
            <a:extLst>
              <a:ext uri="{FF2B5EF4-FFF2-40B4-BE49-F238E27FC236}">
                <a16:creationId xmlns:a16="http://schemas.microsoft.com/office/drawing/2014/main" id="{BA6347C8-C330-534E-9448-F5B50ED76F03}"/>
              </a:ext>
            </a:extLst>
          </p:cNvPr>
          <p:cNvCxnSpPr>
            <a:cxnSpLocks/>
          </p:cNvCxnSpPr>
          <p:nvPr/>
        </p:nvCxnSpPr>
        <p:spPr>
          <a:xfrm>
            <a:off x="16753862" y="15481547"/>
            <a:ext cx="0" cy="124630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0789195C-66BB-644A-B31F-45B30A6AB74F}"/>
              </a:ext>
            </a:extLst>
          </p:cNvPr>
          <p:cNvCxnSpPr>
            <a:cxnSpLocks/>
          </p:cNvCxnSpPr>
          <p:nvPr/>
        </p:nvCxnSpPr>
        <p:spPr>
          <a:xfrm>
            <a:off x="14033361" y="17145000"/>
            <a:ext cx="1800000" cy="0"/>
          </a:xfrm>
          <a:prstGeom prst="line">
            <a:avLst/>
          </a:prstGeom>
          <a:ln>
            <a:solidFill>
              <a:srgbClr val="984808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E2ABCE93-0800-F249-A82B-B6ECC36083C0}"/>
              </a:ext>
            </a:extLst>
          </p:cNvPr>
          <p:cNvCxnSpPr>
            <a:cxnSpLocks/>
          </p:cNvCxnSpPr>
          <p:nvPr/>
        </p:nvCxnSpPr>
        <p:spPr>
          <a:xfrm>
            <a:off x="15617322" y="17029893"/>
            <a:ext cx="900000" cy="0"/>
          </a:xfrm>
          <a:prstGeom prst="line">
            <a:avLst/>
          </a:prstGeom>
          <a:ln>
            <a:solidFill>
              <a:srgbClr val="99CCFF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2" name="Straight Connector 251">
            <a:extLst>
              <a:ext uri="{FF2B5EF4-FFF2-40B4-BE49-F238E27FC236}">
                <a16:creationId xmlns:a16="http://schemas.microsoft.com/office/drawing/2014/main" id="{F6A713F9-15FC-7D4F-A92B-2A1096BA37A6}"/>
              </a:ext>
            </a:extLst>
          </p:cNvPr>
          <p:cNvCxnSpPr>
            <a:cxnSpLocks/>
          </p:cNvCxnSpPr>
          <p:nvPr/>
        </p:nvCxnSpPr>
        <p:spPr>
          <a:xfrm>
            <a:off x="16422996" y="17145000"/>
            <a:ext cx="1080000" cy="0"/>
          </a:xfrm>
          <a:prstGeom prst="line">
            <a:avLst/>
          </a:prstGeom>
          <a:ln>
            <a:solidFill>
              <a:srgbClr val="0B422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7B11CE01-807A-7449-A032-F20F9C921709}"/>
              </a:ext>
            </a:extLst>
          </p:cNvPr>
          <p:cNvCxnSpPr>
            <a:cxnSpLocks/>
          </p:cNvCxnSpPr>
          <p:nvPr/>
        </p:nvCxnSpPr>
        <p:spPr>
          <a:xfrm>
            <a:off x="16962996" y="17049771"/>
            <a:ext cx="2880000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22" name="Rectangle 521">
            <a:extLst>
              <a:ext uri="{FF2B5EF4-FFF2-40B4-BE49-F238E27FC236}">
                <a16:creationId xmlns:a16="http://schemas.microsoft.com/office/drawing/2014/main" id="{2F1CBA63-101C-A14B-9755-F4DE381E16BD}"/>
              </a:ext>
            </a:extLst>
          </p:cNvPr>
          <p:cNvSpPr/>
          <p:nvPr/>
        </p:nvSpPr>
        <p:spPr>
          <a:xfrm>
            <a:off x="15558123" y="16915866"/>
            <a:ext cx="328913" cy="332892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0849A2ED-9426-5E49-B537-321947C6C449}"/>
              </a:ext>
            </a:extLst>
          </p:cNvPr>
          <p:cNvSpPr/>
          <p:nvPr/>
        </p:nvSpPr>
        <p:spPr>
          <a:xfrm>
            <a:off x="16375939" y="16915865"/>
            <a:ext cx="217583" cy="33289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C31A680E-BE8E-BF4F-A482-B1B53C0CCD33}"/>
              </a:ext>
            </a:extLst>
          </p:cNvPr>
          <p:cNvSpPr/>
          <p:nvPr/>
        </p:nvSpPr>
        <p:spPr>
          <a:xfrm>
            <a:off x="16893195" y="16930084"/>
            <a:ext cx="689119" cy="395477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A8E915D3-D7B9-F646-8979-703EB0852BF6}"/>
              </a:ext>
            </a:extLst>
          </p:cNvPr>
          <p:cNvCxnSpPr>
            <a:cxnSpLocks/>
          </p:cNvCxnSpPr>
          <p:nvPr/>
        </p:nvCxnSpPr>
        <p:spPr>
          <a:xfrm>
            <a:off x="16792566" y="18152588"/>
            <a:ext cx="0" cy="124630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07C46009-407F-A94B-B8B2-B27EBEB0E235}"/>
              </a:ext>
            </a:extLst>
          </p:cNvPr>
          <p:cNvCxnSpPr>
            <a:cxnSpLocks/>
          </p:cNvCxnSpPr>
          <p:nvPr/>
        </p:nvCxnSpPr>
        <p:spPr>
          <a:xfrm>
            <a:off x="14020800" y="17824787"/>
            <a:ext cx="1800000" cy="0"/>
          </a:xfrm>
          <a:prstGeom prst="line">
            <a:avLst/>
          </a:prstGeom>
          <a:ln>
            <a:solidFill>
              <a:schemeClr val="accent6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41F903F7-3FCF-4443-8605-D6067D08E5F0}"/>
              </a:ext>
            </a:extLst>
          </p:cNvPr>
          <p:cNvCxnSpPr>
            <a:cxnSpLocks/>
          </p:cNvCxnSpPr>
          <p:nvPr/>
        </p:nvCxnSpPr>
        <p:spPr>
          <a:xfrm>
            <a:off x="15604761" y="17709680"/>
            <a:ext cx="900000" cy="0"/>
          </a:xfrm>
          <a:prstGeom prst="line">
            <a:avLst/>
          </a:prstGeom>
          <a:ln>
            <a:solidFill>
              <a:srgbClr val="2751A5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3233FACE-6890-3344-A092-C6012C6B8CAB}"/>
              </a:ext>
            </a:extLst>
          </p:cNvPr>
          <p:cNvCxnSpPr>
            <a:cxnSpLocks/>
          </p:cNvCxnSpPr>
          <p:nvPr/>
        </p:nvCxnSpPr>
        <p:spPr>
          <a:xfrm>
            <a:off x="16410435" y="17824787"/>
            <a:ext cx="1080000" cy="0"/>
          </a:xfrm>
          <a:prstGeom prst="line">
            <a:avLst/>
          </a:prstGeom>
          <a:ln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A3B298A7-C2D7-7245-933D-2F8ACC5F295C}"/>
              </a:ext>
            </a:extLst>
          </p:cNvPr>
          <p:cNvCxnSpPr>
            <a:cxnSpLocks/>
          </p:cNvCxnSpPr>
          <p:nvPr/>
        </p:nvCxnSpPr>
        <p:spPr>
          <a:xfrm>
            <a:off x="16950435" y="17729558"/>
            <a:ext cx="2880000" cy="0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0" name="Rectangle 289">
            <a:extLst>
              <a:ext uri="{FF2B5EF4-FFF2-40B4-BE49-F238E27FC236}">
                <a16:creationId xmlns:a16="http://schemas.microsoft.com/office/drawing/2014/main" id="{46B6C9A3-B089-1A41-B640-E3C938D036A2}"/>
              </a:ext>
            </a:extLst>
          </p:cNvPr>
          <p:cNvSpPr/>
          <p:nvPr/>
        </p:nvSpPr>
        <p:spPr>
          <a:xfrm>
            <a:off x="15545562" y="17595653"/>
            <a:ext cx="328913" cy="332892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E95DA40C-3694-964F-B1A0-582482BF5617}"/>
              </a:ext>
            </a:extLst>
          </p:cNvPr>
          <p:cNvSpPr/>
          <p:nvPr/>
        </p:nvSpPr>
        <p:spPr>
          <a:xfrm>
            <a:off x="16363378" y="17595652"/>
            <a:ext cx="217583" cy="33289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B3D2DEA4-C39A-E546-A413-83492F93AB8B}"/>
              </a:ext>
            </a:extLst>
          </p:cNvPr>
          <p:cNvSpPr/>
          <p:nvPr/>
        </p:nvSpPr>
        <p:spPr>
          <a:xfrm>
            <a:off x="16883277" y="17577589"/>
            <a:ext cx="689119" cy="395477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0" name="Straight Connector 299">
            <a:extLst>
              <a:ext uri="{FF2B5EF4-FFF2-40B4-BE49-F238E27FC236}">
                <a16:creationId xmlns:a16="http://schemas.microsoft.com/office/drawing/2014/main" id="{3DA8179D-8696-B846-8550-099FBB193E38}"/>
              </a:ext>
            </a:extLst>
          </p:cNvPr>
          <p:cNvCxnSpPr>
            <a:cxnSpLocks/>
          </p:cNvCxnSpPr>
          <p:nvPr/>
        </p:nvCxnSpPr>
        <p:spPr>
          <a:xfrm>
            <a:off x="14026379" y="19812000"/>
            <a:ext cx="1800000" cy="0"/>
          </a:xfrm>
          <a:prstGeom prst="line">
            <a:avLst/>
          </a:prstGeom>
          <a:ln>
            <a:solidFill>
              <a:srgbClr val="984808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B8ACA297-A0B5-7F4C-96BE-558015823852}"/>
              </a:ext>
            </a:extLst>
          </p:cNvPr>
          <p:cNvCxnSpPr>
            <a:cxnSpLocks/>
          </p:cNvCxnSpPr>
          <p:nvPr/>
        </p:nvCxnSpPr>
        <p:spPr>
          <a:xfrm>
            <a:off x="15610340" y="19812000"/>
            <a:ext cx="900000" cy="0"/>
          </a:xfrm>
          <a:prstGeom prst="line">
            <a:avLst/>
          </a:prstGeom>
          <a:ln>
            <a:solidFill>
              <a:srgbClr val="99CCFF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DED8930E-1FBE-E841-8F2C-35D16FC95F09}"/>
              </a:ext>
            </a:extLst>
          </p:cNvPr>
          <p:cNvCxnSpPr>
            <a:cxnSpLocks/>
          </p:cNvCxnSpPr>
          <p:nvPr/>
        </p:nvCxnSpPr>
        <p:spPr>
          <a:xfrm>
            <a:off x="16416014" y="19812000"/>
            <a:ext cx="1080000" cy="0"/>
          </a:xfrm>
          <a:prstGeom prst="line">
            <a:avLst/>
          </a:prstGeom>
          <a:ln>
            <a:solidFill>
              <a:srgbClr val="0B422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3D4BAD36-8828-A146-B4EF-08101AAF8272}"/>
              </a:ext>
            </a:extLst>
          </p:cNvPr>
          <p:cNvCxnSpPr>
            <a:cxnSpLocks/>
          </p:cNvCxnSpPr>
          <p:nvPr/>
        </p:nvCxnSpPr>
        <p:spPr>
          <a:xfrm>
            <a:off x="16956014" y="19812000"/>
            <a:ext cx="2880000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7" name="Straight Connector 306">
            <a:extLst>
              <a:ext uri="{FF2B5EF4-FFF2-40B4-BE49-F238E27FC236}">
                <a16:creationId xmlns:a16="http://schemas.microsoft.com/office/drawing/2014/main" id="{F0A59C6B-3790-DF4C-9FEE-F4D5D7E4C9BA}"/>
              </a:ext>
            </a:extLst>
          </p:cNvPr>
          <p:cNvCxnSpPr>
            <a:cxnSpLocks/>
          </p:cNvCxnSpPr>
          <p:nvPr/>
        </p:nvCxnSpPr>
        <p:spPr>
          <a:xfrm>
            <a:off x="14013818" y="20497800"/>
            <a:ext cx="1800000" cy="0"/>
          </a:xfrm>
          <a:prstGeom prst="line">
            <a:avLst/>
          </a:prstGeom>
          <a:ln>
            <a:solidFill>
              <a:schemeClr val="accent6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8" name="Straight Connector 307">
            <a:extLst>
              <a:ext uri="{FF2B5EF4-FFF2-40B4-BE49-F238E27FC236}">
                <a16:creationId xmlns:a16="http://schemas.microsoft.com/office/drawing/2014/main" id="{347EA331-9FFC-894D-B9E9-62E6A7385C0D}"/>
              </a:ext>
            </a:extLst>
          </p:cNvPr>
          <p:cNvCxnSpPr>
            <a:cxnSpLocks/>
          </p:cNvCxnSpPr>
          <p:nvPr/>
        </p:nvCxnSpPr>
        <p:spPr>
          <a:xfrm>
            <a:off x="15597779" y="20497800"/>
            <a:ext cx="900000" cy="0"/>
          </a:xfrm>
          <a:prstGeom prst="line">
            <a:avLst/>
          </a:prstGeom>
          <a:ln>
            <a:solidFill>
              <a:srgbClr val="2751A5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509C3B6D-FC25-8641-B9FD-763E8AF985E0}"/>
              </a:ext>
            </a:extLst>
          </p:cNvPr>
          <p:cNvCxnSpPr>
            <a:cxnSpLocks/>
          </p:cNvCxnSpPr>
          <p:nvPr/>
        </p:nvCxnSpPr>
        <p:spPr>
          <a:xfrm>
            <a:off x="16403453" y="20497800"/>
            <a:ext cx="1080000" cy="0"/>
          </a:xfrm>
          <a:prstGeom prst="line">
            <a:avLst/>
          </a:prstGeom>
          <a:ln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0" name="Straight Connector 309">
            <a:extLst>
              <a:ext uri="{FF2B5EF4-FFF2-40B4-BE49-F238E27FC236}">
                <a16:creationId xmlns:a16="http://schemas.microsoft.com/office/drawing/2014/main" id="{689C161C-FB6C-5540-AB07-0D7011300098}"/>
              </a:ext>
            </a:extLst>
          </p:cNvPr>
          <p:cNvCxnSpPr>
            <a:cxnSpLocks/>
          </p:cNvCxnSpPr>
          <p:nvPr/>
        </p:nvCxnSpPr>
        <p:spPr>
          <a:xfrm>
            <a:off x="16943453" y="20497800"/>
            <a:ext cx="2880000" cy="0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pSp>
        <p:nvGrpSpPr>
          <p:cNvPr id="330" name="Group 329">
            <a:extLst>
              <a:ext uri="{FF2B5EF4-FFF2-40B4-BE49-F238E27FC236}">
                <a16:creationId xmlns:a16="http://schemas.microsoft.com/office/drawing/2014/main" id="{751B4B23-63DB-0E49-A2F5-1473FF97FB87}"/>
              </a:ext>
            </a:extLst>
          </p:cNvPr>
          <p:cNvGrpSpPr/>
          <p:nvPr/>
        </p:nvGrpSpPr>
        <p:grpSpPr>
          <a:xfrm>
            <a:off x="339682" y="21031200"/>
            <a:ext cx="11401191" cy="6983862"/>
            <a:chOff x="25450800" y="10976379"/>
            <a:chExt cx="11401191" cy="6983862"/>
          </a:xfrm>
        </p:grpSpPr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DD5B92C5-8B6D-A241-9483-7D6262622417}"/>
                </a:ext>
              </a:extLst>
            </p:cNvPr>
            <p:cNvGrpSpPr/>
            <p:nvPr/>
          </p:nvGrpSpPr>
          <p:grpSpPr>
            <a:xfrm>
              <a:off x="25450800" y="10976379"/>
              <a:ext cx="11401191" cy="6983862"/>
              <a:chOff x="25450800" y="10976379"/>
              <a:chExt cx="11401191" cy="6983862"/>
            </a:xfrm>
          </p:grpSpPr>
          <p:grpSp>
            <p:nvGrpSpPr>
              <p:cNvPr id="333" name="Group 332">
                <a:extLst>
                  <a:ext uri="{FF2B5EF4-FFF2-40B4-BE49-F238E27FC236}">
                    <a16:creationId xmlns:a16="http://schemas.microsoft.com/office/drawing/2014/main" id="{0A4AE1E0-B40C-E042-A6D9-FAA0AAE8EB9D}"/>
                  </a:ext>
                </a:extLst>
              </p:cNvPr>
              <p:cNvGrpSpPr/>
              <p:nvPr/>
            </p:nvGrpSpPr>
            <p:grpSpPr>
              <a:xfrm>
                <a:off x="25450800" y="10976379"/>
                <a:ext cx="11401191" cy="6697495"/>
                <a:chOff x="25450800" y="10976379"/>
                <a:chExt cx="11401191" cy="6697495"/>
              </a:xfrm>
            </p:grpSpPr>
            <p:sp>
              <p:nvSpPr>
                <p:cNvPr id="335" name="Rectangle 334">
                  <a:extLst>
                    <a:ext uri="{FF2B5EF4-FFF2-40B4-BE49-F238E27FC236}">
                      <a16:creationId xmlns:a16="http://schemas.microsoft.com/office/drawing/2014/main" id="{3A423B88-DA96-0746-A65D-D186D6F43F94}"/>
                    </a:ext>
                  </a:extLst>
                </p:cNvPr>
                <p:cNvSpPr/>
                <p:nvPr/>
              </p:nvSpPr>
              <p:spPr>
                <a:xfrm>
                  <a:off x="25450800" y="11244250"/>
                  <a:ext cx="11401191" cy="6429624"/>
                </a:xfrm>
                <a:prstGeom prst="rect">
                  <a:avLst/>
                </a:prstGeom>
                <a:solidFill>
                  <a:srgbClr val="D4DAF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6" name="AutoShape 8363">
                  <a:extLst>
                    <a:ext uri="{FF2B5EF4-FFF2-40B4-BE49-F238E27FC236}">
                      <a16:creationId xmlns:a16="http://schemas.microsoft.com/office/drawing/2014/main" id="{1045A3CE-4F0B-E44A-837B-37747DBAA7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58866" y="10976379"/>
                  <a:ext cx="11385057" cy="53574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4DAF6"/>
                </a:solidFill>
                <a:ln w="25400" algn="ctr">
                  <a:solidFill>
                    <a:srgbClr val="D4DAF6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>
                    <a:spcBef>
                      <a:spcPct val="50000"/>
                    </a:spcBef>
                  </a:pPr>
                  <a:endParaRPr lang="en-US" sz="3320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</p:grpSp>
          <p:sp>
            <p:nvSpPr>
              <p:cNvPr id="334" name="AutoShape 8363">
                <a:extLst>
                  <a:ext uri="{FF2B5EF4-FFF2-40B4-BE49-F238E27FC236}">
                    <a16:creationId xmlns:a16="http://schemas.microsoft.com/office/drawing/2014/main" id="{268B8DC3-6D66-194E-B6BE-3F843DF696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66934" y="17424499"/>
                <a:ext cx="11385057" cy="535742"/>
              </a:xfrm>
              <a:prstGeom prst="roundRect">
                <a:avLst>
                  <a:gd name="adj" fmla="val 16667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 w="25400" algn="ctr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>
                  <a:spcBef>
                    <a:spcPct val="50000"/>
                  </a:spcBef>
                </a:pPr>
                <a:r>
                  <a:rPr lang="en-US" sz="3320" b="1" dirty="0">
                    <a:solidFill>
                      <a:schemeClr val="bg1"/>
                    </a:solidFill>
                    <a:latin typeface="+mj-lt"/>
                  </a:rPr>
                  <a:t>Figure 1: Locations of populations for 1kGP 30x on GRCh38</a:t>
                </a:r>
                <a:endParaRPr lang="en-US" sz="332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pic>
          <p:nvPicPr>
            <p:cNvPr id="332" name="Picture 331">
              <a:extLst>
                <a:ext uri="{FF2B5EF4-FFF2-40B4-BE49-F238E27FC236}">
                  <a16:creationId xmlns:a16="http://schemas.microsoft.com/office/drawing/2014/main" id="{B1CB4105-847B-9041-B5BF-841C8CDE6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colorTemperature colorTemp="53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212800" y="11919028"/>
              <a:ext cx="10143118" cy="5098564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37" name="Rectangle 336">
            <a:extLst>
              <a:ext uri="{FF2B5EF4-FFF2-40B4-BE49-F238E27FC236}">
                <a16:creationId xmlns:a16="http://schemas.microsoft.com/office/drawing/2014/main" id="{11589C22-8702-4C4B-B3E2-CB35D26B62D4}"/>
              </a:ext>
            </a:extLst>
          </p:cNvPr>
          <p:cNvSpPr/>
          <p:nvPr/>
        </p:nvSpPr>
        <p:spPr>
          <a:xfrm>
            <a:off x="38617440" y="9600344"/>
            <a:ext cx="7413336" cy="50112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222222"/>
                </a:solidFill>
                <a:latin typeface="Palatino" pitchFamily="2" charset="0"/>
              </a:rPr>
              <a:t>The researchers claim the new reference dataset represents the full range of genetic variant types. It could facilitate population-specific studies on the genetic predisposition to different human diseases, and may inform on the development of novel strategies for personalized medicines targeted to individual genetic makeup</a:t>
            </a:r>
          </a:p>
          <a:p>
            <a:endParaRPr lang="en-CA" dirty="0">
              <a:solidFill>
                <a:srgbClr val="222222"/>
              </a:solidFill>
              <a:latin typeface="Palatino" pitchFamily="2" charset="0"/>
            </a:endParaRPr>
          </a:p>
          <a:p>
            <a:r>
              <a:rPr lang="en-CA" dirty="0"/>
              <a:t>should better capture genetic differences from different human populations.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181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D9D5A3B5-96AA-A047-AB5F-0FD52B0B0C07}"/>
              </a:ext>
            </a:extLst>
          </p:cNvPr>
          <p:cNvGrpSpPr/>
          <p:nvPr/>
        </p:nvGrpSpPr>
        <p:grpSpPr>
          <a:xfrm>
            <a:off x="12445987" y="6912371"/>
            <a:ext cx="13055941" cy="16481029"/>
            <a:chOff x="12297284" y="6858000"/>
            <a:chExt cx="13055941" cy="16832397"/>
          </a:xfrm>
        </p:grpSpPr>
        <p:sp>
          <p:nvSpPr>
            <p:cNvPr id="402" name="Rectangle 401">
              <a:extLst>
                <a:ext uri="{FF2B5EF4-FFF2-40B4-BE49-F238E27FC236}">
                  <a16:creationId xmlns:a16="http://schemas.microsoft.com/office/drawing/2014/main" id="{CF5751B8-D801-3445-85BD-2E48834CAE76}"/>
                </a:ext>
              </a:extLst>
            </p:cNvPr>
            <p:cNvSpPr/>
            <p:nvPr/>
          </p:nvSpPr>
          <p:spPr>
            <a:xfrm>
              <a:off x="12297284" y="7162800"/>
              <a:ext cx="13055940" cy="16070168"/>
            </a:xfrm>
            <a:prstGeom prst="rect">
              <a:avLst/>
            </a:prstGeom>
            <a:solidFill>
              <a:srgbClr val="DADDEF"/>
            </a:solidFill>
            <a:ln>
              <a:solidFill>
                <a:srgbClr val="DAD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Rounded Rectangle 402">
              <a:extLst>
                <a:ext uri="{FF2B5EF4-FFF2-40B4-BE49-F238E27FC236}">
                  <a16:creationId xmlns:a16="http://schemas.microsoft.com/office/drawing/2014/main" id="{971C2066-D1DF-324D-B071-0184C3118652}"/>
                </a:ext>
              </a:extLst>
            </p:cNvPr>
            <p:cNvSpPr/>
            <p:nvPr/>
          </p:nvSpPr>
          <p:spPr>
            <a:xfrm>
              <a:off x="12297285" y="6858000"/>
              <a:ext cx="13055940" cy="914857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4400" b="1" dirty="0">
                  <a:solidFill>
                    <a:schemeClr val="bg1"/>
                  </a:solidFill>
                </a:rPr>
                <a:t>  Figure 2: Diagram of the </a:t>
              </a:r>
              <a:r>
                <a:rPr lang="en-US" sz="4400" b="1" dirty="0" err="1">
                  <a:solidFill>
                    <a:schemeClr val="bg1"/>
                  </a:solidFill>
                </a:rPr>
                <a:t>HapPy</a:t>
              </a:r>
              <a:r>
                <a:rPr lang="en-US" sz="4400" b="1" dirty="0">
                  <a:solidFill>
                    <a:schemeClr val="bg1"/>
                  </a:solidFill>
                </a:rPr>
                <a:t> Pipeline</a:t>
              </a:r>
            </a:p>
          </p:txBody>
        </p:sp>
        <p:sp>
          <p:nvSpPr>
            <p:cNvPr id="404" name="Rounded Rectangle 403">
              <a:extLst>
                <a:ext uri="{FF2B5EF4-FFF2-40B4-BE49-F238E27FC236}">
                  <a16:creationId xmlns:a16="http://schemas.microsoft.com/office/drawing/2014/main" id="{370E0BC8-891E-3046-A272-0D9EFAF3A61F}"/>
                </a:ext>
              </a:extLst>
            </p:cNvPr>
            <p:cNvSpPr/>
            <p:nvPr/>
          </p:nvSpPr>
          <p:spPr>
            <a:xfrm>
              <a:off x="12297284" y="22775540"/>
              <a:ext cx="13055940" cy="914857"/>
            </a:xfrm>
            <a:prstGeom prst="roundRect">
              <a:avLst/>
            </a:prstGeom>
            <a:solidFill>
              <a:srgbClr val="DADDEF"/>
            </a:solidFill>
            <a:ln>
              <a:solidFill>
                <a:srgbClr val="DAD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39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35" name="TextBox 1034"/>
          <p:cNvSpPr txBox="1"/>
          <p:nvPr/>
        </p:nvSpPr>
        <p:spPr>
          <a:xfrm>
            <a:off x="38023800" y="23993073"/>
            <a:ext cx="5070518" cy="8248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3374305">
              <a:buSzPct val="75000"/>
              <a:defRPr/>
            </a:pPr>
            <a:r>
              <a:rPr lang="en-US" sz="3000" dirty="0">
                <a:latin typeface="+mj-lt"/>
              </a:rPr>
              <a:t>Srivastava K, Fratzscher AS, Lan B, Flegel WA. Cataloguing experimentally confirmed 80.7 kb-long </a:t>
            </a:r>
            <a:r>
              <a:rPr lang="en-US" sz="3000" i="1" dirty="0">
                <a:latin typeface="+mj-lt"/>
              </a:rPr>
              <a:t>ACKR1 </a:t>
            </a:r>
            <a:r>
              <a:rPr lang="en-US" sz="3000" dirty="0">
                <a:latin typeface="+mj-lt"/>
              </a:rPr>
              <a:t>haplotypes from the 1000 Genomes Project database. </a:t>
            </a:r>
            <a:r>
              <a:rPr lang="en-US" sz="3000" i="1" dirty="0">
                <a:latin typeface="+mj-lt"/>
              </a:rPr>
              <a:t>BMC Bioinformatics. 2021 May 26;22(1):273 </a:t>
            </a:r>
          </a:p>
          <a:p>
            <a:pPr algn="just" defTabSz="3374305">
              <a:buSzPct val="75000"/>
              <a:defRPr/>
            </a:pPr>
            <a:r>
              <a:rPr lang="en-US" sz="1000" i="1" dirty="0">
                <a:solidFill>
                  <a:schemeClr val="bg1"/>
                </a:solidFill>
                <a:latin typeface="+mj-lt"/>
              </a:rPr>
              <a:t>.</a:t>
            </a:r>
            <a:br>
              <a:rPr lang="en-US" sz="3000" i="1" dirty="0">
                <a:latin typeface="+mj-lt"/>
              </a:rPr>
            </a:br>
            <a:r>
              <a:rPr lang="en-US" sz="3000" dirty="0">
                <a:latin typeface="+mj-lt"/>
              </a:rPr>
              <a:t>Srivastava K, </a:t>
            </a:r>
            <a:r>
              <a:rPr lang="en-US" sz="3000" dirty="0" err="1">
                <a:latin typeface="+mj-lt"/>
              </a:rPr>
              <a:t>Wollenberg</a:t>
            </a:r>
            <a:r>
              <a:rPr lang="en-US" sz="3000" dirty="0">
                <a:latin typeface="+mj-lt"/>
              </a:rPr>
              <a:t> KR, Flegel WA. The phylogeny of 48 alleles, experimentally verified at 21kb,and its application to clinical allele detection. </a:t>
            </a:r>
            <a:r>
              <a:rPr lang="en-US" sz="3000" i="1" dirty="0">
                <a:latin typeface="+mj-lt"/>
              </a:rPr>
              <a:t>J </a:t>
            </a:r>
            <a:r>
              <a:rPr lang="en-US" sz="3000" i="1" dirty="0" err="1">
                <a:latin typeface="+mj-lt"/>
              </a:rPr>
              <a:t>Transl</a:t>
            </a:r>
            <a:r>
              <a:rPr lang="en-US" sz="3000" i="1" dirty="0">
                <a:latin typeface="+mj-lt"/>
              </a:rPr>
              <a:t> Med. 2019 Feb 11; 17(1):43</a:t>
            </a:r>
          </a:p>
          <a:p>
            <a:pPr algn="ctr" defTabSz="3374305">
              <a:buSzPct val="75000"/>
              <a:defRPr/>
            </a:pPr>
            <a:r>
              <a:rPr lang="en-US" sz="1000" i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algn="just" defTabSz="3374305">
              <a:buSzPct val="75000"/>
              <a:defRPr/>
            </a:pPr>
            <a:r>
              <a:rPr lang="en-US" sz="3000" dirty="0" err="1">
                <a:latin typeface="+mj-lt"/>
              </a:rPr>
              <a:t>Auton</a:t>
            </a:r>
            <a:r>
              <a:rPr lang="en-US" sz="3000" dirty="0">
                <a:latin typeface="+mj-lt"/>
              </a:rPr>
              <a:t>, A. and Abecasis, G. R., et al. A global reference for human genetic variation. </a:t>
            </a:r>
            <a:r>
              <a:rPr lang="en-US" sz="3000" i="1" dirty="0">
                <a:latin typeface="+mj-lt"/>
              </a:rPr>
              <a:t>Nature</a:t>
            </a:r>
            <a:r>
              <a:rPr lang="en-US" sz="3000" dirty="0">
                <a:latin typeface="+mj-lt"/>
              </a:rPr>
              <a:t> </a:t>
            </a:r>
            <a:r>
              <a:rPr lang="en-US" sz="3000" b="1" dirty="0">
                <a:latin typeface="+mj-lt"/>
              </a:rPr>
              <a:t>526,</a:t>
            </a:r>
            <a:r>
              <a:rPr lang="en-US" sz="3000" dirty="0">
                <a:latin typeface="+mj-lt"/>
              </a:rPr>
              <a:t> 68–74 (2015).</a:t>
            </a:r>
            <a:endParaRPr lang="en-US" sz="3000" dirty="0">
              <a:latin typeface="+mj-lt"/>
              <a:cs typeface="Arial"/>
            </a:endParaRPr>
          </a:p>
        </p:txBody>
      </p:sp>
      <p:sp>
        <p:nvSpPr>
          <p:cNvPr id="2" name="AutoShape 8363"/>
          <p:cNvSpPr>
            <a:spLocks noChangeArrowheads="1"/>
          </p:cNvSpPr>
          <p:nvPr/>
        </p:nvSpPr>
        <p:spPr bwMode="auto">
          <a:xfrm>
            <a:off x="-243000" y="-1694747"/>
            <a:ext cx="43920000" cy="7178400"/>
          </a:xfrm>
          <a:prstGeom prst="roundRect">
            <a:avLst>
              <a:gd name="adj" fmla="val 0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endParaRPr lang="en-US" sz="9005">
              <a:latin typeface="+mj-lt"/>
            </a:endParaRPr>
          </a:p>
        </p:txBody>
      </p:sp>
      <p:pic>
        <p:nvPicPr>
          <p:cNvPr id="5" name="Picture 8" descr="H:\NIH CC DTM\DTM logos\DTMlogoVerlaufLarge.png"/>
          <p:cNvPicPr>
            <a:picLocks noChangeAspect="1" noChangeArrowheads="1"/>
          </p:cNvPicPr>
          <p:nvPr/>
        </p:nvPicPr>
        <p:blipFill rotWithShape="1">
          <a:blip r:embed="rId3" cstate="print"/>
          <a:srcRect t="8322"/>
          <a:stretch/>
        </p:blipFill>
        <p:spPr bwMode="auto">
          <a:xfrm>
            <a:off x="6232379" y="1434631"/>
            <a:ext cx="2695649" cy="25875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5309924" y="159152"/>
            <a:ext cx="34860197" cy="53835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dirty="0" err="1">
                <a:solidFill>
                  <a:schemeClr val="bg1"/>
                </a:solidFill>
              </a:rPr>
              <a:t>HapPy</a:t>
            </a:r>
            <a:r>
              <a:rPr lang="en-CA" dirty="0">
                <a:solidFill>
                  <a:schemeClr val="bg1"/>
                </a:solidFill>
              </a:rPr>
              <a:t>: Computational Haplotype Phasing using Long Contiguous Stretches of Homozygosity from the 1000 Genomes Project</a:t>
            </a:r>
          </a:p>
          <a:p>
            <a:pPr algn="ctr"/>
            <a:endParaRPr lang="en-US" sz="205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pPr algn="ctr"/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Anne-Sophie Fratzscher</a:t>
            </a:r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1,2</a:t>
            </a:r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, Kshitij Srivastava</a:t>
            </a:r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, Willy A. Flegel</a:t>
            </a:r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1</a:t>
            </a:r>
            <a:endParaRPr lang="en-US" sz="492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pPr algn="ctr"/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 1</a:t>
            </a:r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Department of Transfusion Medicine, NIH Clinical Center, National Institutes of Health, Bethesda, MD</a:t>
            </a:r>
          </a:p>
          <a:p>
            <a:pPr algn="ctr"/>
            <a:r>
              <a:rPr lang="en-US" sz="4921" baseline="30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2</a:t>
            </a:r>
            <a:r>
              <a:rPr lang="en-US" sz="492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McGill University, Montréal, QC</a:t>
            </a:r>
          </a:p>
        </p:txBody>
      </p:sp>
      <p:sp>
        <p:nvSpPr>
          <p:cNvPr id="14" name="Text Box 8364"/>
          <p:cNvSpPr txBox="1">
            <a:spLocks noChangeArrowheads="1"/>
          </p:cNvSpPr>
          <p:nvPr/>
        </p:nvSpPr>
        <p:spPr bwMode="auto">
          <a:xfrm>
            <a:off x="340495" y="6781800"/>
            <a:ext cx="11325684" cy="34410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115892" tIns="57947" rIns="115892" bIns="57947">
            <a:spAutoFit/>
          </a:bodyPr>
          <a:lstStyle/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Identify conserved haplotype sequences across 26 different populations from the 1000 Genomes Project for genes on the long arm of chromosome 1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600" dirty="0">
                <a:cs typeface="Arial" panose="020B0604020202020204" pitchFamily="34" charset="0"/>
              </a:rPr>
              <a:t>Construct long-range haplotypes using overlapping regions of full-length haplotypes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endParaRPr lang="en-US" sz="36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AutoShape 8363"/>
          <p:cNvSpPr>
            <a:spLocks noChangeArrowheads="1"/>
          </p:cNvSpPr>
          <p:nvPr/>
        </p:nvSpPr>
        <p:spPr bwMode="auto">
          <a:xfrm>
            <a:off x="12445987" y="5644678"/>
            <a:ext cx="18641865" cy="1059907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Methods</a:t>
            </a:r>
          </a:p>
        </p:txBody>
      </p:sp>
      <p:cxnSp>
        <p:nvCxnSpPr>
          <p:cNvPr id="68" name="Straight Connector 67"/>
          <p:cNvCxnSpPr/>
          <p:nvPr/>
        </p:nvCxnSpPr>
        <p:spPr>
          <a:xfrm flipH="1" flipV="1">
            <a:off x="167470" y="32403002"/>
            <a:ext cx="42927684" cy="103298"/>
          </a:xfrm>
          <a:prstGeom prst="line">
            <a:avLst/>
          </a:prstGeom>
          <a:ln w="57150"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TextBox 314"/>
          <p:cNvSpPr txBox="1"/>
          <p:nvPr/>
        </p:nvSpPr>
        <p:spPr>
          <a:xfrm>
            <a:off x="31659493" y="6825775"/>
            <a:ext cx="110818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Find the nucleotide length of all haplotypes.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Identify frequently occurring, long-range conserved haplotypes for all 26 populations of the 1000GP.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Identify the clinical importance of long conserved haplotypes in the blood transfusion donor-recipient setting.</a:t>
            </a:r>
          </a:p>
        </p:txBody>
      </p:sp>
      <p:sp>
        <p:nvSpPr>
          <p:cNvPr id="316" name="TextBox 315"/>
          <p:cNvSpPr txBox="1"/>
          <p:nvPr/>
        </p:nvSpPr>
        <p:spPr>
          <a:xfrm>
            <a:off x="31663504" y="13349675"/>
            <a:ext cx="112112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8654" indent="-468654" algn="just">
              <a:buFont typeface="Wingdings" pitchFamily="2" charset="2"/>
              <a:buChar char="v"/>
            </a:pP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Expand to the remaining genes on chromosome 1, eventually to all genes</a:t>
            </a:r>
          </a:p>
        </p:txBody>
      </p:sp>
      <p:pic>
        <p:nvPicPr>
          <p:cNvPr id="269" name="Picture 1">
            <a:extLst>
              <a:ext uri="{FF2B5EF4-FFF2-40B4-BE49-F238E27FC236}">
                <a16:creationId xmlns:a16="http://schemas.microsoft.com/office/drawing/2014/main" id="{ED6B0C8B-B37C-404D-A17B-66FDCD6E40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373" y="2082001"/>
            <a:ext cx="5105400" cy="1449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McGill University - Wikipedia">
            <a:extLst>
              <a:ext uri="{FF2B5EF4-FFF2-40B4-BE49-F238E27FC236}">
                <a16:creationId xmlns:a16="http://schemas.microsoft.com/office/drawing/2014/main" id="{76BBD0E7-7C74-1D46-A5F6-2F84E1D9D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39937" y="1791753"/>
            <a:ext cx="2094323" cy="265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Text Box 8364">
            <a:extLst>
              <a:ext uri="{FF2B5EF4-FFF2-40B4-BE49-F238E27FC236}">
                <a16:creationId xmlns:a16="http://schemas.microsoft.com/office/drawing/2014/main" id="{A4769771-51C9-7A41-8D97-D522285FA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438" y="10911257"/>
            <a:ext cx="11278800" cy="2172294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115892" tIns="57947" rIns="115892" bIns="57947">
            <a:spAutoFit/>
          </a:bodyPr>
          <a:lstStyle/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600" u="sng" dirty="0">
                <a:latin typeface="+mj-lt"/>
                <a:cs typeface="Arial" panose="020B0604020202020204" pitchFamily="34" charset="0"/>
              </a:rPr>
              <a:t>Haplotype phasing</a:t>
            </a:r>
            <a:r>
              <a:rPr lang="en-US" sz="3600" dirty="0">
                <a:latin typeface="+mj-lt"/>
                <a:cs typeface="Arial" panose="020B0604020202020204" pitchFamily="34" charset="0"/>
              </a:rPr>
              <a:t> is the process of inferring haplotypes from genotype data</a:t>
            </a:r>
          </a:p>
          <a:p>
            <a:pPr marL="1130300" lvl="1" indent="485775" algn="just">
              <a:buSzPct val="75000"/>
              <a:buFont typeface="Wingdings" pitchFamily="2" charset="2"/>
              <a:buChar char="v"/>
            </a:pPr>
            <a:r>
              <a:rPr lang="en-US" sz="3600" u="sng" dirty="0">
                <a:latin typeface="+mj-lt"/>
                <a:cs typeface="Arial" panose="020B0604020202020204" pitchFamily="34" charset="0"/>
              </a:rPr>
              <a:t>Haplotypes</a:t>
            </a:r>
            <a:r>
              <a:rPr lang="en-US" sz="3600" dirty="0">
                <a:latin typeface="+mj-lt"/>
                <a:cs typeface="Arial" panose="020B0604020202020204" pitchFamily="34" charset="0"/>
              </a:rPr>
              <a:t> are sets of single nucleotide variations </a:t>
            </a:r>
            <a:br>
              <a:rPr lang="en-US" sz="3600" dirty="0">
                <a:latin typeface="+mj-lt"/>
                <a:cs typeface="Arial" panose="020B0604020202020204" pitchFamily="34" charset="0"/>
              </a:rPr>
            </a:br>
            <a:r>
              <a:rPr lang="en-US" sz="3600" dirty="0">
                <a:latin typeface="+mj-lt"/>
                <a:cs typeface="Arial" panose="020B0604020202020204" pitchFamily="34" charset="0"/>
              </a:rPr>
              <a:t>     (SNVs) that are inherited together from a parent </a:t>
            </a:r>
          </a:p>
          <a:p>
            <a:pPr marL="2022475" lvl="2" indent="422275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Can be used to understand genetics of disease</a:t>
            </a:r>
          </a:p>
          <a:p>
            <a:pPr marL="2022475" lvl="2" indent="422275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Also important for blood group matching</a:t>
            </a:r>
          </a:p>
          <a:p>
            <a:pPr marL="1130300" lvl="1" indent="485775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Mostly done computationally due to cost and time </a:t>
            </a:r>
            <a:br>
              <a:rPr lang="en-US" sz="3600" dirty="0">
                <a:latin typeface="+mj-lt"/>
                <a:cs typeface="Arial" panose="020B0604020202020204" pitchFamily="34" charset="0"/>
              </a:rPr>
            </a:br>
            <a:r>
              <a:rPr lang="en-US" sz="3600" dirty="0">
                <a:latin typeface="+mj-lt"/>
                <a:cs typeface="Arial" panose="020B0604020202020204" pitchFamily="34" charset="0"/>
              </a:rPr>
              <a:t>     of lab-based methods</a:t>
            </a:r>
          </a:p>
          <a:p>
            <a:pPr marL="1130300" lvl="1" indent="485775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Relies on correct reference sequence</a:t>
            </a: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The current human reference genome, </a:t>
            </a:r>
            <a:r>
              <a:rPr lang="en-US" sz="3600" i="1" dirty="0">
                <a:latin typeface="+mj-lt"/>
                <a:cs typeface="Arial" panose="020B0604020202020204" pitchFamily="34" charset="0"/>
              </a:rPr>
              <a:t>Homo sapiens </a:t>
            </a:r>
            <a:r>
              <a:rPr lang="en-US" sz="3600" dirty="0">
                <a:latin typeface="+mj-lt"/>
                <a:cs typeface="Arial" panose="020B0604020202020204" pitchFamily="34" charset="0"/>
              </a:rPr>
              <a:t>genome assembly GRCh38 (hg38), was released in 2013</a:t>
            </a: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Multiple concerns with the current reference genome:</a:t>
            </a:r>
          </a:p>
          <a:p>
            <a:pPr marL="1646238" lvl="1" indent="-471488" algn="just">
              <a:buSzPct val="100000"/>
              <a:buFont typeface="+mj-lt"/>
              <a:buAutoNum type="arabicPeriod"/>
            </a:pPr>
            <a:r>
              <a:rPr lang="en-US" sz="3600" u="sng" dirty="0">
                <a:latin typeface="+mj-lt"/>
                <a:cs typeface="Arial" panose="020B0604020202020204" pitchFamily="34" charset="0"/>
              </a:rPr>
              <a:t>Does not</a:t>
            </a:r>
            <a:r>
              <a:rPr lang="en-US" sz="3600" dirty="0">
                <a:latin typeface="+mj-lt"/>
                <a:cs typeface="Arial" panose="020B0604020202020204" pitchFamily="34" charset="0"/>
              </a:rPr>
              <a:t> fully reflect human genetic diversity -&gt; 70% from one individual</a:t>
            </a:r>
          </a:p>
          <a:p>
            <a:pPr marL="1646238" lvl="1" indent="-471488" algn="just">
              <a:buSzPct val="100000"/>
              <a:buFont typeface="+mj-lt"/>
              <a:buAutoNum type="arabicPeriod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Most blood groups lack long reference sequences</a:t>
            </a: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The 1000 Genomes Project (1kGP) ran between 2008 and 2015 and sequenced 2504 unrelated individuals in Phase 3 dataset</a:t>
            </a:r>
          </a:p>
          <a:p>
            <a:pPr marL="1646238" lvl="1" indent="-471488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Goal was to create public database of human genetic variation</a:t>
            </a: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endParaRPr lang="en-US" sz="3600" dirty="0">
              <a:highlight>
                <a:srgbClr val="FFFF00"/>
              </a:highlight>
              <a:latin typeface="+mj-lt"/>
              <a:cs typeface="Arial" panose="020B0604020202020204" pitchFamily="34" charset="0"/>
            </a:endParaRPr>
          </a:p>
          <a:p>
            <a:pPr algn="just">
              <a:buSzPct val="75000"/>
            </a:pPr>
            <a:endParaRPr lang="en-US" sz="3600" dirty="0">
              <a:latin typeface="+mj-lt"/>
              <a:cs typeface="Arial" panose="020B0604020202020204" pitchFamily="34" charset="0"/>
            </a:endParaRPr>
          </a:p>
          <a:p>
            <a:pPr algn="ctr">
              <a:buSzPct val="75000"/>
            </a:pPr>
            <a:r>
              <a:rPr lang="en-US" sz="1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.</a:t>
            </a:r>
          </a:p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Improved dataset was released in 2020 -&gt; 30x WGS for 1kGP individuals + 698 additional samples = </a:t>
            </a:r>
            <a:r>
              <a:rPr lang="en-US" sz="3600" u="sng" dirty="0">
                <a:latin typeface="+mj-lt"/>
                <a:cs typeface="Arial" panose="020B0604020202020204" pitchFamily="34" charset="0"/>
              </a:rPr>
              <a:t>3202 individuals</a:t>
            </a:r>
          </a:p>
          <a:p>
            <a:pPr marL="1563688" lvl="1" indent="-495300" algn="just">
              <a:buSzPct val="75000"/>
              <a:buFont typeface="Wingdings" pitchFamily="2" charset="2"/>
              <a:buChar char="v"/>
            </a:pPr>
            <a:r>
              <a:rPr lang="en-US" sz="3600" dirty="0">
                <a:latin typeface="+mj-lt"/>
                <a:cs typeface="Arial" panose="020B0604020202020204" pitchFamily="34" charset="0"/>
              </a:rPr>
              <a:t>30x coverage (vs. 7.4X coverage for 1kGP phase 3) discovers over two-fold more SNV sites</a:t>
            </a:r>
          </a:p>
        </p:txBody>
      </p:sp>
      <p:sp>
        <p:nvSpPr>
          <p:cNvPr id="76" name="AutoShape 8363">
            <a:extLst>
              <a:ext uri="{FF2B5EF4-FFF2-40B4-BE49-F238E27FC236}">
                <a16:creationId xmlns:a16="http://schemas.microsoft.com/office/drawing/2014/main" id="{68CA5B66-8712-3D4D-B3CF-896CA45C16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63504" y="5644679"/>
            <a:ext cx="11430000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Conclusions</a:t>
            </a:r>
          </a:p>
        </p:txBody>
      </p:sp>
      <p:sp>
        <p:nvSpPr>
          <p:cNvPr id="80" name="AutoShape 8363">
            <a:extLst>
              <a:ext uri="{FF2B5EF4-FFF2-40B4-BE49-F238E27FC236}">
                <a16:creationId xmlns:a16="http://schemas.microsoft.com/office/drawing/2014/main" id="{F038C777-1D04-F94D-88A6-5B487F9F9D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495" y="5644679"/>
            <a:ext cx="11430000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Goals</a:t>
            </a:r>
          </a:p>
        </p:txBody>
      </p:sp>
      <p:sp>
        <p:nvSpPr>
          <p:cNvPr id="99" name="AutoShape 8363">
            <a:extLst>
              <a:ext uri="{FF2B5EF4-FFF2-40B4-BE49-F238E27FC236}">
                <a16:creationId xmlns:a16="http://schemas.microsoft.com/office/drawing/2014/main" id="{DAE6F1F9-9E2B-3B40-8CF8-6FDDF147F4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63504" y="12153340"/>
            <a:ext cx="11430000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</a:rPr>
              <a:t>Future Directions</a:t>
            </a:r>
          </a:p>
        </p:txBody>
      </p:sp>
      <p:sp>
        <p:nvSpPr>
          <p:cNvPr id="100" name="AutoShape 8363">
            <a:extLst>
              <a:ext uri="{FF2B5EF4-FFF2-40B4-BE49-F238E27FC236}">
                <a16:creationId xmlns:a16="http://schemas.microsoft.com/office/drawing/2014/main" id="{C38B6440-53EB-064A-B040-8223BCEFF5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63504" y="17260107"/>
            <a:ext cx="11430000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Clinical Implications</a:t>
            </a:r>
          </a:p>
        </p:txBody>
      </p:sp>
      <p:sp>
        <p:nvSpPr>
          <p:cNvPr id="101" name="AutoShape 8363">
            <a:extLst>
              <a:ext uri="{FF2B5EF4-FFF2-40B4-BE49-F238E27FC236}">
                <a16:creationId xmlns:a16="http://schemas.microsoft.com/office/drawing/2014/main" id="{531F8CBF-178A-1549-B3A3-85F9E8185C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82717" y="22764095"/>
            <a:ext cx="5010787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4800" b="1" dirty="0">
                <a:solidFill>
                  <a:schemeClr val="bg1"/>
                </a:solidFill>
                <a:latin typeface="+mj-lt"/>
              </a:rPr>
              <a:t>References</a:t>
            </a:r>
          </a:p>
        </p:txBody>
      </p:sp>
      <p:sp>
        <p:nvSpPr>
          <p:cNvPr id="164" name="AutoShape 8363">
            <a:extLst>
              <a:ext uri="{FF2B5EF4-FFF2-40B4-BE49-F238E27FC236}">
                <a16:creationId xmlns:a16="http://schemas.microsoft.com/office/drawing/2014/main" id="{8C0431D1-7B4D-7B4A-B639-D4989CE5B0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367" y="9794790"/>
            <a:ext cx="11279812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Background</a:t>
            </a:r>
          </a:p>
        </p:txBody>
      </p:sp>
      <p:sp>
        <p:nvSpPr>
          <p:cNvPr id="165" name="AutoShape 8363">
            <a:extLst>
              <a:ext uri="{FF2B5EF4-FFF2-40B4-BE49-F238E27FC236}">
                <a16:creationId xmlns:a16="http://schemas.microsoft.com/office/drawing/2014/main" id="{0BDF1D06-3C27-424C-988D-D70B4EEC3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20165" y="22764095"/>
            <a:ext cx="6122378" cy="1029600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4800" b="1" dirty="0">
                <a:solidFill>
                  <a:schemeClr val="bg1"/>
                </a:solidFill>
                <a:latin typeface="+mj-lt"/>
              </a:rPr>
              <a:t>Acknowledgements</a:t>
            </a:r>
          </a:p>
        </p:txBody>
      </p:sp>
      <p:sp>
        <p:nvSpPr>
          <p:cNvPr id="168" name="AutoShape 8363">
            <a:extLst>
              <a:ext uri="{FF2B5EF4-FFF2-40B4-BE49-F238E27FC236}">
                <a16:creationId xmlns:a16="http://schemas.microsoft.com/office/drawing/2014/main" id="{01B2DC15-42F3-1F41-AF54-3F4DBB5F24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77045" y="23628781"/>
            <a:ext cx="18607893" cy="1013243"/>
          </a:xfrm>
          <a:prstGeom prst="roundRect">
            <a:avLst>
              <a:gd name="adj" fmla="val 16667"/>
            </a:avLst>
          </a:prstGeom>
          <a:solidFill>
            <a:srgbClr val="2751A5"/>
          </a:solidFill>
          <a:ln w="25400" algn="ctr">
            <a:solidFill>
              <a:srgbClr val="0066FF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5540" b="1" dirty="0">
                <a:solidFill>
                  <a:schemeClr val="bg1"/>
                </a:solidFill>
                <a:latin typeface="+mj-lt"/>
              </a:rPr>
              <a:t>Results</a:t>
            </a:r>
          </a:p>
        </p:txBody>
      </p:sp>
      <p:cxnSp>
        <p:nvCxnSpPr>
          <p:cNvPr id="130" name="Elbow Connector 129">
            <a:extLst>
              <a:ext uri="{FF2B5EF4-FFF2-40B4-BE49-F238E27FC236}">
                <a16:creationId xmlns:a16="http://schemas.microsoft.com/office/drawing/2014/main" id="{A5E1F27E-0F19-994D-8075-6FE472289699}"/>
              </a:ext>
            </a:extLst>
          </p:cNvPr>
          <p:cNvCxnSpPr>
            <a:cxnSpLocks/>
          </p:cNvCxnSpPr>
          <p:nvPr/>
        </p:nvCxnSpPr>
        <p:spPr>
          <a:xfrm flipV="1">
            <a:off x="17402590" y="8763000"/>
            <a:ext cx="720000" cy="2988000"/>
          </a:xfrm>
          <a:prstGeom prst="bentConnector3">
            <a:avLst>
              <a:gd name="adj1" fmla="val 61444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0" name="Elbow Connector 179">
            <a:extLst>
              <a:ext uri="{FF2B5EF4-FFF2-40B4-BE49-F238E27FC236}">
                <a16:creationId xmlns:a16="http://schemas.microsoft.com/office/drawing/2014/main" id="{39E2DEB3-8116-ED41-AC73-3349C51AE25B}"/>
              </a:ext>
            </a:extLst>
          </p:cNvPr>
          <p:cNvCxnSpPr>
            <a:cxnSpLocks/>
          </p:cNvCxnSpPr>
          <p:nvPr/>
        </p:nvCxnSpPr>
        <p:spPr>
          <a:xfrm rot="16200000" flipV="1">
            <a:off x="17943877" y="15764692"/>
            <a:ext cx="14364000" cy="316800"/>
          </a:xfrm>
          <a:prstGeom prst="bentConnector3">
            <a:avLst>
              <a:gd name="adj1" fmla="val 99975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0436A9B-5153-A445-968D-C47AB4F121BA}"/>
              </a:ext>
            </a:extLst>
          </p:cNvPr>
          <p:cNvCxnSpPr>
            <a:cxnSpLocks/>
          </p:cNvCxnSpPr>
          <p:nvPr/>
        </p:nvCxnSpPr>
        <p:spPr>
          <a:xfrm>
            <a:off x="21177444" y="22364905"/>
            <a:ext cx="0" cy="723695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58351ED7-0B32-D246-BEB1-4926624F9BB8}"/>
              </a:ext>
            </a:extLst>
          </p:cNvPr>
          <p:cNvCxnSpPr>
            <a:cxnSpLocks/>
          </p:cNvCxnSpPr>
          <p:nvPr/>
        </p:nvCxnSpPr>
        <p:spPr>
          <a:xfrm flipH="1">
            <a:off x="21184748" y="23088600"/>
            <a:ext cx="4113652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D5DBAF04-372C-8B42-8A6C-9A7290E7E4AA}"/>
              </a:ext>
            </a:extLst>
          </p:cNvPr>
          <p:cNvGrpSpPr/>
          <p:nvPr/>
        </p:nvGrpSpPr>
        <p:grpSpPr>
          <a:xfrm>
            <a:off x="358766" y="22079026"/>
            <a:ext cx="11472636" cy="6983862"/>
            <a:chOff x="25450800" y="10976379"/>
            <a:chExt cx="11472636" cy="6983862"/>
          </a:xfrm>
        </p:grpSpPr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D02A8EDB-8FE2-1746-8D65-3ED146712189}"/>
                </a:ext>
              </a:extLst>
            </p:cNvPr>
            <p:cNvGrpSpPr/>
            <p:nvPr/>
          </p:nvGrpSpPr>
          <p:grpSpPr>
            <a:xfrm>
              <a:off x="25450800" y="10976379"/>
              <a:ext cx="11401191" cy="6983862"/>
              <a:chOff x="25450800" y="10976379"/>
              <a:chExt cx="11401191" cy="6983862"/>
            </a:xfrm>
          </p:grpSpPr>
          <p:grpSp>
            <p:nvGrpSpPr>
              <p:cNvPr id="219" name="Group 218">
                <a:extLst>
                  <a:ext uri="{FF2B5EF4-FFF2-40B4-BE49-F238E27FC236}">
                    <a16:creationId xmlns:a16="http://schemas.microsoft.com/office/drawing/2014/main" id="{82FD58FE-6D5B-674F-99F4-D6793F6D786A}"/>
                  </a:ext>
                </a:extLst>
              </p:cNvPr>
              <p:cNvGrpSpPr/>
              <p:nvPr/>
            </p:nvGrpSpPr>
            <p:grpSpPr>
              <a:xfrm>
                <a:off x="25450800" y="10976379"/>
                <a:ext cx="11401191" cy="6697495"/>
                <a:chOff x="25450800" y="10976379"/>
                <a:chExt cx="11401191" cy="6697495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72D5ACE6-B94D-7A45-B13E-EDC773FB64FC}"/>
                    </a:ext>
                  </a:extLst>
                </p:cNvPr>
                <p:cNvSpPr/>
                <p:nvPr/>
              </p:nvSpPr>
              <p:spPr>
                <a:xfrm>
                  <a:off x="25450800" y="11244250"/>
                  <a:ext cx="11401191" cy="6429624"/>
                </a:xfrm>
                <a:prstGeom prst="rect">
                  <a:avLst/>
                </a:prstGeom>
                <a:solidFill>
                  <a:srgbClr val="DADDE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AutoShape 8363">
                  <a:extLst>
                    <a:ext uri="{FF2B5EF4-FFF2-40B4-BE49-F238E27FC236}">
                      <a16:creationId xmlns:a16="http://schemas.microsoft.com/office/drawing/2014/main" id="{081D2B06-D57A-8744-B469-FCE8FC41250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50800" y="10976379"/>
                  <a:ext cx="11401191" cy="824478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ADDEF"/>
                </a:solidFill>
                <a:ln w="25400" algn="ctr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>
                    <a:spcBef>
                      <a:spcPct val="50000"/>
                    </a:spcBef>
                  </a:pPr>
                  <a:endParaRPr lang="en-US" sz="3320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</p:grpSp>
          <p:sp>
            <p:nvSpPr>
              <p:cNvPr id="220" name="AutoShape 8363">
                <a:extLst>
                  <a:ext uri="{FF2B5EF4-FFF2-40B4-BE49-F238E27FC236}">
                    <a16:creationId xmlns:a16="http://schemas.microsoft.com/office/drawing/2014/main" id="{28D51F20-AF7E-1F46-908D-ED4E477098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66934" y="17424499"/>
                <a:ext cx="11385057" cy="535742"/>
              </a:xfrm>
              <a:prstGeom prst="roundRect">
                <a:avLst>
                  <a:gd name="adj" fmla="val 16667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 w="25400" algn="ctr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>
                  <a:spcBef>
                    <a:spcPct val="50000"/>
                  </a:spcBef>
                </a:pPr>
                <a:r>
                  <a:rPr lang="en-US" sz="4400" b="1" dirty="0">
                    <a:solidFill>
                      <a:schemeClr val="bg1"/>
                    </a:solidFill>
                    <a:latin typeface="+mj-lt"/>
                  </a:rPr>
                  <a:t>Figure 1: Population Distribution for 1kGP 30x</a:t>
                </a:r>
                <a:endParaRPr lang="en-US" sz="440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A229423C-A6BC-A34F-B1E4-79BAB7DED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5300"/>
                      </a14:imgEffect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466933" y="11116353"/>
              <a:ext cx="11456503" cy="6180249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955E5645-3AB5-4F45-8E94-B912644ED9B6}"/>
              </a:ext>
            </a:extLst>
          </p:cNvPr>
          <p:cNvGrpSpPr/>
          <p:nvPr/>
        </p:nvGrpSpPr>
        <p:grpSpPr>
          <a:xfrm>
            <a:off x="12782778" y="13380388"/>
            <a:ext cx="4834135" cy="8946212"/>
            <a:chOff x="17944285" y="8007633"/>
            <a:chExt cx="6621832" cy="8302088"/>
          </a:xfrm>
          <a:solidFill>
            <a:srgbClr val="F8F8FC">
              <a:alpha val="80000"/>
            </a:srgbClr>
          </a:solidFill>
        </p:grpSpPr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88710018-85C0-9F48-9B65-7C3DA6B5111E}"/>
                </a:ext>
              </a:extLst>
            </p:cNvPr>
            <p:cNvSpPr/>
            <p:nvPr/>
          </p:nvSpPr>
          <p:spPr>
            <a:xfrm>
              <a:off x="17944286" y="8886223"/>
              <a:ext cx="6621831" cy="6448796"/>
            </a:xfrm>
            <a:prstGeom prst="rect">
              <a:avLst/>
            </a:prstGeom>
            <a:solidFill>
              <a:srgbClr val="F8F8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6" name="AutoShape 8363">
              <a:extLst>
                <a:ext uri="{FF2B5EF4-FFF2-40B4-BE49-F238E27FC236}">
                  <a16:creationId xmlns:a16="http://schemas.microsoft.com/office/drawing/2014/main" id="{40049F18-2291-A64C-817E-C73987C4AB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44285" y="8007633"/>
              <a:ext cx="6621832" cy="1413694"/>
            </a:xfrm>
            <a:prstGeom prst="roundRect">
              <a:avLst>
                <a:gd name="adj" fmla="val 16667"/>
              </a:avLst>
            </a:prstGeom>
            <a:solidFill>
              <a:srgbClr val="F8F8FC"/>
            </a:solidFill>
            <a:ln w="254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>
                <a:spcBef>
                  <a:spcPct val="50000"/>
                </a:spcBef>
              </a:pPr>
              <a:endParaRPr lang="en-US" sz="332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57" name="AutoShape 8363">
              <a:extLst>
                <a:ext uri="{FF2B5EF4-FFF2-40B4-BE49-F238E27FC236}">
                  <a16:creationId xmlns:a16="http://schemas.microsoft.com/office/drawing/2014/main" id="{A397A2E8-5C09-E349-BEBF-7EC79F21C4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44286" y="14896027"/>
              <a:ext cx="6621831" cy="1413694"/>
            </a:xfrm>
            <a:prstGeom prst="roundRect">
              <a:avLst>
                <a:gd name="adj" fmla="val 16667"/>
              </a:avLst>
            </a:prstGeom>
            <a:solidFill>
              <a:srgbClr val="F8F8FD"/>
            </a:solidFill>
            <a:ln w="254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>
                <a:spcBef>
                  <a:spcPct val="50000"/>
                </a:spcBef>
              </a:pPr>
              <a:endParaRPr lang="en-US" sz="332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353" name="AutoShape 8363">
            <a:extLst>
              <a:ext uri="{FF2B5EF4-FFF2-40B4-BE49-F238E27FC236}">
                <a16:creationId xmlns:a16="http://schemas.microsoft.com/office/drawing/2014/main" id="{97A97421-8869-1541-9E80-816EEF7645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84747" y="22443291"/>
            <a:ext cx="3918575" cy="730782"/>
          </a:xfrm>
          <a:prstGeom prst="roundRect">
            <a:avLst>
              <a:gd name="adj" fmla="val 16667"/>
            </a:avLst>
          </a:prstGeom>
          <a:noFill/>
          <a:ln w="25400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2800" dirty="0">
                <a:latin typeface="+mj-lt"/>
              </a:rPr>
              <a:t>repeat for other genes</a:t>
            </a:r>
          </a:p>
        </p:txBody>
      </p: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13F5FF8F-FAFF-6E46-BFE1-B3FD8699F2AD}"/>
              </a:ext>
            </a:extLst>
          </p:cNvPr>
          <p:cNvGrpSpPr/>
          <p:nvPr/>
        </p:nvGrpSpPr>
        <p:grpSpPr>
          <a:xfrm>
            <a:off x="13283244" y="16535400"/>
            <a:ext cx="4023807" cy="1047407"/>
            <a:chOff x="13093096" y="14478000"/>
            <a:chExt cx="7248923" cy="762000"/>
          </a:xfrm>
        </p:grpSpPr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55034491-3EF8-6B4F-B2D5-09FDF399B7EA}"/>
                </a:ext>
              </a:extLst>
            </p:cNvPr>
            <p:cNvCxnSpPr>
              <a:cxnSpLocks/>
            </p:cNvCxnSpPr>
            <p:nvPr/>
          </p:nvCxnSpPr>
          <p:spPr>
            <a:xfrm>
              <a:off x="13093096" y="14478000"/>
              <a:ext cx="1800000" cy="0"/>
            </a:xfrm>
            <a:prstGeom prst="line">
              <a:avLst/>
            </a:prstGeom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02D8B743-D3D5-3E47-870D-24F3B0753271}"/>
                </a:ext>
              </a:extLst>
            </p:cNvPr>
            <p:cNvCxnSpPr>
              <a:cxnSpLocks/>
            </p:cNvCxnSpPr>
            <p:nvPr/>
          </p:nvCxnSpPr>
          <p:spPr>
            <a:xfrm>
              <a:off x="13093096" y="14630400"/>
              <a:ext cx="180000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3DB2BE33-E49F-DB4E-9982-08BCD9074524}"/>
                </a:ext>
              </a:extLst>
            </p:cNvPr>
            <p:cNvCxnSpPr>
              <a:cxnSpLocks/>
            </p:cNvCxnSpPr>
            <p:nvPr/>
          </p:nvCxnSpPr>
          <p:spPr>
            <a:xfrm>
              <a:off x="13093096" y="14782800"/>
              <a:ext cx="1800000" cy="0"/>
            </a:xfrm>
            <a:prstGeom prst="line">
              <a:avLst/>
            </a:prstGeom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EAC3659B-A263-3149-8DFA-84D5850C17C2}"/>
                </a:ext>
              </a:extLst>
            </p:cNvPr>
            <p:cNvCxnSpPr>
              <a:cxnSpLocks/>
            </p:cNvCxnSpPr>
            <p:nvPr/>
          </p:nvCxnSpPr>
          <p:spPr>
            <a:xfrm>
              <a:off x="13093096" y="14935200"/>
              <a:ext cx="180000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91D34014-1700-8040-BDF6-C88318F083C8}"/>
                </a:ext>
              </a:extLst>
            </p:cNvPr>
            <p:cNvCxnSpPr>
              <a:cxnSpLocks/>
            </p:cNvCxnSpPr>
            <p:nvPr/>
          </p:nvCxnSpPr>
          <p:spPr>
            <a:xfrm>
              <a:off x="13093096" y="15087600"/>
              <a:ext cx="1800000" cy="0"/>
            </a:xfrm>
            <a:prstGeom prst="line">
              <a:avLst/>
            </a:prstGeom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75C6CB33-A85E-1C4C-9BFD-0FEE49478266}"/>
                </a:ext>
              </a:extLst>
            </p:cNvPr>
            <p:cNvCxnSpPr>
              <a:cxnSpLocks/>
            </p:cNvCxnSpPr>
            <p:nvPr/>
          </p:nvCxnSpPr>
          <p:spPr>
            <a:xfrm>
              <a:off x="15087600" y="14478000"/>
              <a:ext cx="900000" cy="0"/>
            </a:xfrm>
            <a:prstGeom prst="line">
              <a:avLst/>
            </a:prstGeom>
            <a:ln>
              <a:solidFill>
                <a:srgbClr val="2751A5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FE05D47B-EE44-244D-9C97-BA198BA11024}"/>
                </a:ext>
              </a:extLst>
            </p:cNvPr>
            <p:cNvCxnSpPr>
              <a:cxnSpLocks/>
            </p:cNvCxnSpPr>
            <p:nvPr/>
          </p:nvCxnSpPr>
          <p:spPr>
            <a:xfrm>
              <a:off x="15087600" y="14630400"/>
              <a:ext cx="900000" cy="0"/>
            </a:xfrm>
            <a:prstGeom prst="line">
              <a:avLst/>
            </a:prstGeom>
            <a:ln>
              <a:solidFill>
                <a:srgbClr val="99CCFF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E0B452C2-07C1-D649-A622-11DD6C41BFCB}"/>
                </a:ext>
              </a:extLst>
            </p:cNvPr>
            <p:cNvCxnSpPr>
              <a:cxnSpLocks/>
            </p:cNvCxnSpPr>
            <p:nvPr/>
          </p:nvCxnSpPr>
          <p:spPr>
            <a:xfrm>
              <a:off x="15087600" y="14782800"/>
              <a:ext cx="900000" cy="0"/>
            </a:xfrm>
            <a:prstGeom prst="line">
              <a:avLst/>
            </a:prstGeom>
            <a:ln>
              <a:solidFill>
                <a:srgbClr val="2751A5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3077C78C-C766-8C46-B1E9-31376BBA1BF4}"/>
                </a:ext>
              </a:extLst>
            </p:cNvPr>
            <p:cNvCxnSpPr>
              <a:cxnSpLocks/>
            </p:cNvCxnSpPr>
            <p:nvPr/>
          </p:nvCxnSpPr>
          <p:spPr>
            <a:xfrm>
              <a:off x="16217400" y="14478000"/>
              <a:ext cx="1080000" cy="0"/>
            </a:xfrm>
            <a:prstGeom prst="line">
              <a:avLst/>
            </a:prstGeom>
            <a:ln>
              <a:solidFill>
                <a:srgbClr val="00B050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4C97197C-EE3E-4243-8F09-F143CD0099FC}"/>
                </a:ext>
              </a:extLst>
            </p:cNvPr>
            <p:cNvCxnSpPr>
              <a:cxnSpLocks/>
            </p:cNvCxnSpPr>
            <p:nvPr/>
          </p:nvCxnSpPr>
          <p:spPr>
            <a:xfrm>
              <a:off x="16217400" y="14630400"/>
              <a:ext cx="1080000" cy="0"/>
            </a:xfrm>
            <a:prstGeom prst="line">
              <a:avLst/>
            </a:prstGeom>
            <a:ln>
              <a:solidFill>
                <a:srgbClr val="0B4220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10741BF0-C950-E542-9C5C-F15EAC07A338}"/>
                </a:ext>
              </a:extLst>
            </p:cNvPr>
            <p:cNvCxnSpPr>
              <a:cxnSpLocks/>
            </p:cNvCxnSpPr>
            <p:nvPr/>
          </p:nvCxnSpPr>
          <p:spPr>
            <a:xfrm>
              <a:off x="16217400" y="14782800"/>
              <a:ext cx="1080000" cy="0"/>
            </a:xfrm>
            <a:prstGeom prst="line">
              <a:avLst/>
            </a:prstGeom>
            <a:ln>
              <a:solidFill>
                <a:srgbClr val="00B050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4EA7041B-2D98-B940-9A2F-8DA0248D4A07}"/>
                </a:ext>
              </a:extLst>
            </p:cNvPr>
            <p:cNvCxnSpPr>
              <a:cxnSpLocks/>
            </p:cNvCxnSpPr>
            <p:nvPr/>
          </p:nvCxnSpPr>
          <p:spPr>
            <a:xfrm>
              <a:off x="16217400" y="14935200"/>
              <a:ext cx="1080000" cy="0"/>
            </a:xfrm>
            <a:prstGeom prst="line">
              <a:avLst/>
            </a:prstGeom>
            <a:ln>
              <a:solidFill>
                <a:srgbClr val="0B4220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95489EBA-45EB-2F45-A0DC-77DD4CDB76A6}"/>
                </a:ext>
              </a:extLst>
            </p:cNvPr>
            <p:cNvCxnSpPr>
              <a:cxnSpLocks/>
            </p:cNvCxnSpPr>
            <p:nvPr/>
          </p:nvCxnSpPr>
          <p:spPr>
            <a:xfrm>
              <a:off x="16217400" y="15087600"/>
              <a:ext cx="1080000" cy="0"/>
            </a:xfrm>
            <a:prstGeom prst="line">
              <a:avLst/>
            </a:prstGeom>
            <a:ln>
              <a:solidFill>
                <a:srgbClr val="00B050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3A9B6755-DBA8-5449-80D8-E7817595C438}"/>
                </a:ext>
              </a:extLst>
            </p:cNvPr>
            <p:cNvCxnSpPr>
              <a:cxnSpLocks/>
            </p:cNvCxnSpPr>
            <p:nvPr/>
          </p:nvCxnSpPr>
          <p:spPr>
            <a:xfrm>
              <a:off x="16217400" y="15240000"/>
              <a:ext cx="1080000" cy="0"/>
            </a:xfrm>
            <a:prstGeom prst="line">
              <a:avLst/>
            </a:prstGeom>
            <a:ln>
              <a:solidFill>
                <a:srgbClr val="0B4220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CA851DBF-194D-3C43-8F9E-70C5AA0FDB8F}"/>
                </a:ext>
              </a:extLst>
            </p:cNvPr>
            <p:cNvCxnSpPr>
              <a:cxnSpLocks/>
            </p:cNvCxnSpPr>
            <p:nvPr/>
          </p:nvCxnSpPr>
          <p:spPr>
            <a:xfrm>
              <a:off x="17462019" y="14497878"/>
              <a:ext cx="2880000" cy="0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B5E6F246-0227-F246-B257-C8C3E2A041BF}"/>
                </a:ext>
              </a:extLst>
            </p:cNvPr>
            <p:cNvCxnSpPr>
              <a:cxnSpLocks/>
            </p:cNvCxnSpPr>
            <p:nvPr/>
          </p:nvCxnSpPr>
          <p:spPr>
            <a:xfrm>
              <a:off x="17462019" y="14650278"/>
              <a:ext cx="2880000" cy="0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E478C6B-E5E3-0544-ACDD-E0CB46D4B6BE}"/>
                </a:ext>
              </a:extLst>
            </p:cNvPr>
            <p:cNvCxnSpPr>
              <a:cxnSpLocks/>
            </p:cNvCxnSpPr>
            <p:nvPr/>
          </p:nvCxnSpPr>
          <p:spPr>
            <a:xfrm>
              <a:off x="17462019" y="14802678"/>
              <a:ext cx="2880000" cy="0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A9611763-E2AA-0742-BE67-9FD6C4FA75DE}"/>
                </a:ext>
              </a:extLst>
            </p:cNvPr>
            <p:cNvCxnSpPr>
              <a:cxnSpLocks/>
            </p:cNvCxnSpPr>
            <p:nvPr/>
          </p:nvCxnSpPr>
          <p:spPr>
            <a:xfrm>
              <a:off x="17462019" y="14955078"/>
              <a:ext cx="2880000" cy="0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377" name="Group 376">
            <a:extLst>
              <a:ext uri="{FF2B5EF4-FFF2-40B4-BE49-F238E27FC236}">
                <a16:creationId xmlns:a16="http://schemas.microsoft.com/office/drawing/2014/main" id="{0EB5FDAA-EF84-5342-9395-1152A8FA9654}"/>
              </a:ext>
            </a:extLst>
          </p:cNvPr>
          <p:cNvGrpSpPr/>
          <p:nvPr/>
        </p:nvGrpSpPr>
        <p:grpSpPr>
          <a:xfrm>
            <a:off x="13540024" y="18663626"/>
            <a:ext cx="3231845" cy="1202204"/>
            <a:chOff x="14020800" y="16915865"/>
            <a:chExt cx="5822196" cy="1057201"/>
          </a:xfrm>
        </p:grpSpPr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25F9E442-2A3A-1F40-8567-4BEC9B92522B}"/>
                </a:ext>
              </a:extLst>
            </p:cNvPr>
            <p:cNvCxnSpPr>
              <a:cxnSpLocks/>
            </p:cNvCxnSpPr>
            <p:nvPr/>
          </p:nvCxnSpPr>
          <p:spPr>
            <a:xfrm>
              <a:off x="16962996" y="17049771"/>
              <a:ext cx="2880000" cy="0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8DEB2718-D176-0640-B674-57152D8DBD82}"/>
                </a:ext>
              </a:extLst>
            </p:cNvPr>
            <p:cNvCxnSpPr>
              <a:cxnSpLocks/>
            </p:cNvCxnSpPr>
            <p:nvPr/>
          </p:nvCxnSpPr>
          <p:spPr>
            <a:xfrm>
              <a:off x="16950435" y="17729558"/>
              <a:ext cx="2880000" cy="0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380" name="Group 379">
              <a:extLst>
                <a:ext uri="{FF2B5EF4-FFF2-40B4-BE49-F238E27FC236}">
                  <a16:creationId xmlns:a16="http://schemas.microsoft.com/office/drawing/2014/main" id="{AD21D6CB-C5C8-3244-B1DC-73BF442E406C}"/>
                </a:ext>
              </a:extLst>
            </p:cNvPr>
            <p:cNvGrpSpPr/>
            <p:nvPr/>
          </p:nvGrpSpPr>
          <p:grpSpPr>
            <a:xfrm>
              <a:off x="14020800" y="16915865"/>
              <a:ext cx="3561514" cy="1057201"/>
              <a:chOff x="14020800" y="16915865"/>
              <a:chExt cx="3561514" cy="1057201"/>
            </a:xfrm>
          </p:grpSpPr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566677D6-53B4-1A4E-A4D6-369146A78F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3361" y="17145000"/>
                <a:ext cx="1800000" cy="0"/>
              </a:xfrm>
              <a:prstGeom prst="line">
                <a:avLst/>
              </a:prstGeom>
              <a:ln>
                <a:solidFill>
                  <a:srgbClr val="984808"/>
                </a:solidFill>
              </a:ln>
              <a:effectLst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82" name="Straight Connector 381">
                <a:extLst>
                  <a:ext uri="{FF2B5EF4-FFF2-40B4-BE49-F238E27FC236}">
                    <a16:creationId xmlns:a16="http://schemas.microsoft.com/office/drawing/2014/main" id="{9BF49678-2F63-5944-8612-956F5F9EF4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17322" y="17029893"/>
                <a:ext cx="900000" cy="0"/>
              </a:xfrm>
              <a:prstGeom prst="line">
                <a:avLst/>
              </a:prstGeom>
              <a:ln>
                <a:solidFill>
                  <a:srgbClr val="99CCFF"/>
                </a:solidFill>
              </a:ln>
              <a:effectLst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C81D1BD7-0777-6F45-8633-A9DC43A38E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22996" y="17145000"/>
                <a:ext cx="1080000" cy="0"/>
              </a:xfrm>
              <a:prstGeom prst="line">
                <a:avLst/>
              </a:prstGeom>
              <a:ln>
                <a:solidFill>
                  <a:srgbClr val="0B4220"/>
                </a:solidFill>
              </a:ln>
              <a:effectLst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384" name="Rectangle 383">
                <a:extLst>
                  <a:ext uri="{FF2B5EF4-FFF2-40B4-BE49-F238E27FC236}">
                    <a16:creationId xmlns:a16="http://schemas.microsoft.com/office/drawing/2014/main" id="{605551CE-746C-6045-A736-841964A8EFD5}"/>
                  </a:ext>
                </a:extLst>
              </p:cNvPr>
              <p:cNvSpPr/>
              <p:nvPr/>
            </p:nvSpPr>
            <p:spPr>
              <a:xfrm>
                <a:off x="15558123" y="16915866"/>
                <a:ext cx="328913" cy="3328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5" name="Rectangle 384">
                <a:extLst>
                  <a:ext uri="{FF2B5EF4-FFF2-40B4-BE49-F238E27FC236}">
                    <a16:creationId xmlns:a16="http://schemas.microsoft.com/office/drawing/2014/main" id="{7C8D4785-9957-514A-B78E-3B5A3862C0D7}"/>
                  </a:ext>
                </a:extLst>
              </p:cNvPr>
              <p:cNvSpPr/>
              <p:nvPr/>
            </p:nvSpPr>
            <p:spPr>
              <a:xfrm>
                <a:off x="16375939" y="16915865"/>
                <a:ext cx="217583" cy="3328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6" name="Rectangle 385">
                <a:extLst>
                  <a:ext uri="{FF2B5EF4-FFF2-40B4-BE49-F238E27FC236}">
                    <a16:creationId xmlns:a16="http://schemas.microsoft.com/office/drawing/2014/main" id="{01902E0B-6168-014F-8B42-2FEEF24459D8}"/>
                  </a:ext>
                </a:extLst>
              </p:cNvPr>
              <p:cNvSpPr/>
              <p:nvPr/>
            </p:nvSpPr>
            <p:spPr>
              <a:xfrm>
                <a:off x="16893195" y="16930084"/>
                <a:ext cx="689119" cy="39547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7" name="Straight Connector 386">
                <a:extLst>
                  <a:ext uri="{FF2B5EF4-FFF2-40B4-BE49-F238E27FC236}">
                    <a16:creationId xmlns:a16="http://schemas.microsoft.com/office/drawing/2014/main" id="{16C630B0-855F-444F-AA66-7845C25213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20800" y="17824787"/>
                <a:ext cx="1800000" cy="0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  <a:effectLst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88" name="Straight Connector 387">
                <a:extLst>
                  <a:ext uri="{FF2B5EF4-FFF2-40B4-BE49-F238E27FC236}">
                    <a16:creationId xmlns:a16="http://schemas.microsoft.com/office/drawing/2014/main" id="{DAE9453C-79A1-FA47-9858-C32308640F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04761" y="17709680"/>
                <a:ext cx="900000" cy="0"/>
              </a:xfrm>
              <a:prstGeom prst="line">
                <a:avLst/>
              </a:prstGeom>
              <a:ln>
                <a:solidFill>
                  <a:srgbClr val="2751A5"/>
                </a:solidFill>
              </a:ln>
              <a:effectLst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89" name="Straight Connector 388">
                <a:extLst>
                  <a:ext uri="{FF2B5EF4-FFF2-40B4-BE49-F238E27FC236}">
                    <a16:creationId xmlns:a16="http://schemas.microsoft.com/office/drawing/2014/main" id="{01803F96-02F7-9C45-9B2C-55A424123A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10435" y="17824787"/>
                <a:ext cx="1080000" cy="0"/>
              </a:xfrm>
              <a:prstGeom prst="line">
                <a:avLst/>
              </a:prstGeom>
              <a:ln>
                <a:solidFill>
                  <a:srgbClr val="00B050"/>
                </a:solidFill>
              </a:ln>
              <a:effectLst/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0E0C6CDD-D4D6-0748-9D00-720026C6491D}"/>
                  </a:ext>
                </a:extLst>
              </p:cNvPr>
              <p:cNvSpPr/>
              <p:nvPr/>
            </p:nvSpPr>
            <p:spPr>
              <a:xfrm>
                <a:off x="15545562" y="17595653"/>
                <a:ext cx="328913" cy="33289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045F832E-A90C-3D48-85A6-6F3064337CDB}"/>
                  </a:ext>
                </a:extLst>
              </p:cNvPr>
              <p:cNvSpPr/>
              <p:nvPr/>
            </p:nvSpPr>
            <p:spPr>
              <a:xfrm>
                <a:off x="16363378" y="17595652"/>
                <a:ext cx="217583" cy="33289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F87229A9-988D-8D41-A54B-80E37D60C2DA}"/>
                  </a:ext>
                </a:extLst>
              </p:cNvPr>
              <p:cNvSpPr/>
              <p:nvPr/>
            </p:nvSpPr>
            <p:spPr>
              <a:xfrm>
                <a:off x="16883277" y="17577589"/>
                <a:ext cx="689119" cy="39547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F1C2580A-DD82-A544-BB6B-107633E3A2FE}"/>
              </a:ext>
            </a:extLst>
          </p:cNvPr>
          <p:cNvGrpSpPr/>
          <p:nvPr/>
        </p:nvGrpSpPr>
        <p:grpSpPr>
          <a:xfrm>
            <a:off x="13396358" y="20878800"/>
            <a:ext cx="3231845" cy="453292"/>
            <a:chOff x="14013818" y="19812000"/>
            <a:chExt cx="5822196" cy="685800"/>
          </a:xfrm>
        </p:grpSpPr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9B86064E-7265-284C-BEB1-D73B668C724A}"/>
                </a:ext>
              </a:extLst>
            </p:cNvPr>
            <p:cNvCxnSpPr>
              <a:cxnSpLocks/>
            </p:cNvCxnSpPr>
            <p:nvPr/>
          </p:nvCxnSpPr>
          <p:spPr>
            <a:xfrm>
              <a:off x="14026379" y="19812000"/>
              <a:ext cx="1800000" cy="0"/>
            </a:xfrm>
            <a:prstGeom prst="line">
              <a:avLst/>
            </a:prstGeom>
            <a:ln>
              <a:solidFill>
                <a:srgbClr val="984808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04685C9E-4094-7041-8659-456CD07B01A1}"/>
                </a:ext>
              </a:extLst>
            </p:cNvPr>
            <p:cNvCxnSpPr>
              <a:cxnSpLocks/>
            </p:cNvCxnSpPr>
            <p:nvPr/>
          </p:nvCxnSpPr>
          <p:spPr>
            <a:xfrm>
              <a:off x="15610340" y="19812000"/>
              <a:ext cx="900000" cy="0"/>
            </a:xfrm>
            <a:prstGeom prst="line">
              <a:avLst/>
            </a:prstGeom>
            <a:ln>
              <a:solidFill>
                <a:srgbClr val="99CCFF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84670B73-3397-8748-9560-0A6079F5BA56}"/>
                </a:ext>
              </a:extLst>
            </p:cNvPr>
            <p:cNvCxnSpPr>
              <a:cxnSpLocks/>
            </p:cNvCxnSpPr>
            <p:nvPr/>
          </p:nvCxnSpPr>
          <p:spPr>
            <a:xfrm>
              <a:off x="16416014" y="19812000"/>
              <a:ext cx="1080000" cy="0"/>
            </a:xfrm>
            <a:prstGeom prst="line">
              <a:avLst/>
            </a:prstGeom>
            <a:ln>
              <a:solidFill>
                <a:srgbClr val="0B4220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6023ADC-E822-0441-BCCC-F4B334A27939}"/>
                </a:ext>
              </a:extLst>
            </p:cNvPr>
            <p:cNvCxnSpPr>
              <a:cxnSpLocks/>
            </p:cNvCxnSpPr>
            <p:nvPr/>
          </p:nvCxnSpPr>
          <p:spPr>
            <a:xfrm>
              <a:off x="16956014" y="19812000"/>
              <a:ext cx="2880000" cy="0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62115DEC-B9E1-6C4A-A582-8426A181E7C7}"/>
                </a:ext>
              </a:extLst>
            </p:cNvPr>
            <p:cNvCxnSpPr>
              <a:cxnSpLocks/>
            </p:cNvCxnSpPr>
            <p:nvPr/>
          </p:nvCxnSpPr>
          <p:spPr>
            <a:xfrm>
              <a:off x="14013818" y="20497800"/>
              <a:ext cx="1800000" cy="0"/>
            </a:xfrm>
            <a:prstGeom prst="line">
              <a:avLst/>
            </a:prstGeom>
            <a:ln>
              <a:solidFill>
                <a:schemeClr val="accent6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0DA405E9-B426-854C-A4D3-EE8BF2AC98D8}"/>
                </a:ext>
              </a:extLst>
            </p:cNvPr>
            <p:cNvCxnSpPr>
              <a:cxnSpLocks/>
            </p:cNvCxnSpPr>
            <p:nvPr/>
          </p:nvCxnSpPr>
          <p:spPr>
            <a:xfrm>
              <a:off x="15597779" y="20497800"/>
              <a:ext cx="900000" cy="0"/>
            </a:xfrm>
            <a:prstGeom prst="line">
              <a:avLst/>
            </a:prstGeom>
            <a:ln>
              <a:solidFill>
                <a:srgbClr val="2751A5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5C7E60FB-B23B-1E40-8D08-AC7B2213C28D}"/>
                </a:ext>
              </a:extLst>
            </p:cNvPr>
            <p:cNvCxnSpPr>
              <a:cxnSpLocks/>
            </p:cNvCxnSpPr>
            <p:nvPr/>
          </p:nvCxnSpPr>
          <p:spPr>
            <a:xfrm>
              <a:off x="16403453" y="20497800"/>
              <a:ext cx="1080000" cy="0"/>
            </a:xfrm>
            <a:prstGeom prst="line">
              <a:avLst/>
            </a:prstGeom>
            <a:ln>
              <a:solidFill>
                <a:srgbClr val="00B050"/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AFD47E7-E370-CA41-A57E-601DB996829E}"/>
                </a:ext>
              </a:extLst>
            </p:cNvPr>
            <p:cNvCxnSpPr>
              <a:cxnSpLocks/>
            </p:cNvCxnSpPr>
            <p:nvPr/>
          </p:nvCxnSpPr>
          <p:spPr>
            <a:xfrm>
              <a:off x="16943453" y="20497800"/>
              <a:ext cx="2880000" cy="0"/>
            </a:xfrm>
            <a:prstGeom prst="line">
              <a:avLst/>
            </a:prstGeom>
            <a:ln>
              <a:solidFill>
                <a:schemeClr val="accent4">
                  <a:lumMod val="50000"/>
                </a:schemeClr>
              </a:solidFill>
            </a:ln>
            <a:effectLst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405" name="Group 404">
            <a:extLst>
              <a:ext uri="{FF2B5EF4-FFF2-40B4-BE49-F238E27FC236}">
                <a16:creationId xmlns:a16="http://schemas.microsoft.com/office/drawing/2014/main" id="{BEEEEEF1-D54C-3D44-97DA-B0080C5DDE1F}"/>
              </a:ext>
            </a:extLst>
          </p:cNvPr>
          <p:cNvGrpSpPr/>
          <p:nvPr/>
        </p:nvGrpSpPr>
        <p:grpSpPr>
          <a:xfrm>
            <a:off x="25654887" y="6912371"/>
            <a:ext cx="5434707" cy="16481029"/>
            <a:chOff x="12297284" y="6858000"/>
            <a:chExt cx="13055941" cy="16832397"/>
          </a:xfrm>
        </p:grpSpPr>
        <p:sp>
          <p:nvSpPr>
            <p:cNvPr id="406" name="Rectangle 405">
              <a:extLst>
                <a:ext uri="{FF2B5EF4-FFF2-40B4-BE49-F238E27FC236}">
                  <a16:creationId xmlns:a16="http://schemas.microsoft.com/office/drawing/2014/main" id="{EDC8E21B-0667-194F-AEBA-BBC2CF054E5B}"/>
                </a:ext>
              </a:extLst>
            </p:cNvPr>
            <p:cNvSpPr/>
            <p:nvPr/>
          </p:nvSpPr>
          <p:spPr>
            <a:xfrm>
              <a:off x="12297284" y="7162800"/>
              <a:ext cx="13055940" cy="16070168"/>
            </a:xfrm>
            <a:prstGeom prst="rect">
              <a:avLst/>
            </a:prstGeom>
            <a:solidFill>
              <a:srgbClr val="DADDEF"/>
            </a:solidFill>
            <a:ln>
              <a:solidFill>
                <a:srgbClr val="DAD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r>
                <a:rPr lang="en-US" sz="3600" dirty="0">
                  <a:solidFill>
                    <a:schemeClr val="tx1"/>
                  </a:solidFill>
                </a:rPr>
                <a:t> ss</a:t>
              </a: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  <a:p>
              <a:pPr marL="457200" indent="-457200">
                <a:buFont typeface="Wingdings" pitchFamily="2" charset="2"/>
                <a:buChar char="v"/>
              </a:pP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407" name="Rounded Rectangle 406">
              <a:extLst>
                <a:ext uri="{FF2B5EF4-FFF2-40B4-BE49-F238E27FC236}">
                  <a16:creationId xmlns:a16="http://schemas.microsoft.com/office/drawing/2014/main" id="{CBD1C10C-CC98-C94D-A636-F4522D7A4E59}"/>
                </a:ext>
              </a:extLst>
            </p:cNvPr>
            <p:cNvSpPr/>
            <p:nvPr/>
          </p:nvSpPr>
          <p:spPr>
            <a:xfrm>
              <a:off x="12297285" y="6858000"/>
              <a:ext cx="13055940" cy="914857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3900" b="1" dirty="0">
                  <a:solidFill>
                    <a:schemeClr val="bg1"/>
                  </a:solidFill>
                </a:rPr>
                <a:t>   </a:t>
              </a:r>
              <a:r>
                <a:rPr lang="en-US" sz="4400" b="1" dirty="0">
                  <a:solidFill>
                    <a:schemeClr val="bg1"/>
                  </a:solidFill>
                </a:rPr>
                <a:t>Description</a:t>
              </a:r>
            </a:p>
          </p:txBody>
        </p:sp>
        <p:sp>
          <p:nvSpPr>
            <p:cNvPr id="408" name="Rounded Rectangle 407">
              <a:extLst>
                <a:ext uri="{FF2B5EF4-FFF2-40B4-BE49-F238E27FC236}">
                  <a16:creationId xmlns:a16="http://schemas.microsoft.com/office/drawing/2014/main" id="{B1941296-2652-0E4E-9C11-34F41C8C2953}"/>
                </a:ext>
              </a:extLst>
            </p:cNvPr>
            <p:cNvSpPr/>
            <p:nvPr/>
          </p:nvSpPr>
          <p:spPr>
            <a:xfrm>
              <a:off x="12297284" y="22775540"/>
              <a:ext cx="13055940" cy="914857"/>
            </a:xfrm>
            <a:prstGeom prst="roundRect">
              <a:avLst/>
            </a:prstGeom>
            <a:solidFill>
              <a:srgbClr val="DADDEF"/>
            </a:solidFill>
            <a:ln>
              <a:solidFill>
                <a:srgbClr val="DAD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323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14AE4186-48DB-9E49-A4C6-E54CB0E391F9}"/>
              </a:ext>
            </a:extLst>
          </p:cNvPr>
          <p:cNvGrpSpPr/>
          <p:nvPr/>
        </p:nvGrpSpPr>
        <p:grpSpPr>
          <a:xfrm>
            <a:off x="12761807" y="8145289"/>
            <a:ext cx="4837848" cy="4424309"/>
            <a:chOff x="17939200" y="9917507"/>
            <a:chExt cx="6626918" cy="4105760"/>
          </a:xfrm>
          <a:solidFill>
            <a:srgbClr val="F8F8FC">
              <a:alpha val="80000"/>
            </a:srgbClr>
          </a:solidFill>
        </p:grpSpPr>
        <p:sp>
          <p:nvSpPr>
            <p:cNvPr id="410" name="Rectangle 409">
              <a:extLst>
                <a:ext uri="{FF2B5EF4-FFF2-40B4-BE49-F238E27FC236}">
                  <a16:creationId xmlns:a16="http://schemas.microsoft.com/office/drawing/2014/main" id="{1D54902B-CD58-CD4B-B92A-0E3057F112B8}"/>
                </a:ext>
              </a:extLst>
            </p:cNvPr>
            <p:cNvSpPr/>
            <p:nvPr/>
          </p:nvSpPr>
          <p:spPr>
            <a:xfrm>
              <a:off x="17944286" y="10918186"/>
              <a:ext cx="6621831" cy="2540786"/>
            </a:xfrm>
            <a:prstGeom prst="rect">
              <a:avLst/>
            </a:prstGeom>
            <a:solidFill>
              <a:srgbClr val="F8F8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AutoShape 8363">
              <a:extLst>
                <a:ext uri="{FF2B5EF4-FFF2-40B4-BE49-F238E27FC236}">
                  <a16:creationId xmlns:a16="http://schemas.microsoft.com/office/drawing/2014/main" id="{B6A30645-734F-CA4D-9A61-57FBB2F6C3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39200" y="9917507"/>
              <a:ext cx="6626918" cy="1413694"/>
            </a:xfrm>
            <a:prstGeom prst="roundRect">
              <a:avLst>
                <a:gd name="adj" fmla="val 16667"/>
              </a:avLst>
            </a:prstGeom>
            <a:solidFill>
              <a:srgbClr val="F8F8FC"/>
            </a:solidFill>
            <a:ln w="254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>
                <a:spcBef>
                  <a:spcPct val="50000"/>
                </a:spcBef>
              </a:pPr>
              <a:endParaRPr lang="en-US" sz="332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12" name="AutoShape 8363">
              <a:extLst>
                <a:ext uri="{FF2B5EF4-FFF2-40B4-BE49-F238E27FC236}">
                  <a16:creationId xmlns:a16="http://schemas.microsoft.com/office/drawing/2014/main" id="{AA45A389-18AE-4E41-BAB9-415F8794C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44286" y="12609573"/>
              <a:ext cx="6621831" cy="1413694"/>
            </a:xfrm>
            <a:prstGeom prst="roundRect">
              <a:avLst>
                <a:gd name="adj" fmla="val 16667"/>
              </a:avLst>
            </a:prstGeom>
            <a:solidFill>
              <a:srgbClr val="F8F8FD"/>
            </a:solidFill>
            <a:ln w="254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>
                <a:spcBef>
                  <a:spcPct val="50000"/>
                </a:spcBef>
              </a:pPr>
              <a:endParaRPr lang="en-US" sz="332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ADF664B7-FFA7-454E-9DC2-DFCB5103965C}"/>
              </a:ext>
            </a:extLst>
          </p:cNvPr>
          <p:cNvGrpSpPr/>
          <p:nvPr/>
        </p:nvGrpSpPr>
        <p:grpSpPr>
          <a:xfrm>
            <a:off x="18165848" y="8158488"/>
            <a:ext cx="6794329" cy="14175945"/>
            <a:chOff x="17879061" y="8156762"/>
            <a:chExt cx="6794329" cy="14175945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6A9EB3B4-8D36-2F41-8B5D-463FF31004F5}"/>
                </a:ext>
              </a:extLst>
            </p:cNvPr>
            <p:cNvGrpSpPr/>
            <p:nvPr/>
          </p:nvGrpSpPr>
          <p:grpSpPr>
            <a:xfrm>
              <a:off x="17879061" y="8156762"/>
              <a:ext cx="6794329" cy="14175945"/>
              <a:chOff x="17901863" y="8183140"/>
              <a:chExt cx="6626917" cy="14175945"/>
            </a:xfrm>
            <a:solidFill>
              <a:srgbClr val="2751A5"/>
            </a:solidFill>
          </p:grpSpPr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92672AE0-9B82-1E46-8332-B8179F8A0576}"/>
                  </a:ext>
                </a:extLst>
              </p:cNvPr>
              <p:cNvSpPr/>
              <p:nvPr/>
            </p:nvSpPr>
            <p:spPr>
              <a:xfrm>
                <a:off x="17906949" y="8680088"/>
                <a:ext cx="6621830" cy="13203262"/>
              </a:xfrm>
              <a:prstGeom prst="rect">
                <a:avLst/>
              </a:prstGeom>
              <a:solidFill>
                <a:srgbClr val="E6CB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AutoShape 8363">
                <a:extLst>
                  <a:ext uri="{FF2B5EF4-FFF2-40B4-BE49-F238E27FC236}">
                    <a16:creationId xmlns:a16="http://schemas.microsoft.com/office/drawing/2014/main" id="{CECF32B7-B218-BB4F-834D-73F2751B22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01863" y="8183140"/>
                <a:ext cx="6626917" cy="1413694"/>
              </a:xfrm>
              <a:prstGeom prst="roundRect">
                <a:avLst>
                  <a:gd name="adj" fmla="val 16667"/>
                </a:avLst>
              </a:prstGeom>
              <a:solidFill>
                <a:srgbClr val="E6CBDC"/>
              </a:solidFill>
              <a:ln w="25400" algn="ctr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>
                  <a:spcBef>
                    <a:spcPct val="50000"/>
                  </a:spcBef>
                </a:pPr>
                <a:endParaRPr lang="en-US" sz="3320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225" name="AutoShape 8363">
                <a:extLst>
                  <a:ext uri="{FF2B5EF4-FFF2-40B4-BE49-F238E27FC236}">
                    <a16:creationId xmlns:a16="http://schemas.microsoft.com/office/drawing/2014/main" id="{1A34DE56-3108-A946-9C88-C6946E2FB9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06949" y="20945391"/>
                <a:ext cx="6621830" cy="1413694"/>
              </a:xfrm>
              <a:prstGeom prst="roundRect">
                <a:avLst>
                  <a:gd name="adj" fmla="val 16667"/>
                </a:avLst>
              </a:prstGeom>
              <a:solidFill>
                <a:srgbClr val="E6CBDC"/>
              </a:solidFill>
              <a:ln w="25400" algn="ctr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>
                  <a:spcBef>
                    <a:spcPct val="50000"/>
                  </a:spcBef>
                </a:pPr>
                <a:endParaRPr lang="en-US" sz="332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C8EF567-0B0C-AB4F-AEEC-D788837FF9BA}"/>
                </a:ext>
              </a:extLst>
            </p:cNvPr>
            <p:cNvGrpSpPr/>
            <p:nvPr/>
          </p:nvGrpSpPr>
          <p:grpSpPr>
            <a:xfrm>
              <a:off x="18105089" y="8553214"/>
              <a:ext cx="6423689" cy="7050548"/>
              <a:chOff x="18325237" y="8582108"/>
              <a:chExt cx="6423689" cy="7050548"/>
            </a:xfrm>
          </p:grpSpPr>
          <p:sp>
            <p:nvSpPr>
              <p:cNvPr id="145" name="Cloud 144">
                <a:extLst>
                  <a:ext uri="{FF2B5EF4-FFF2-40B4-BE49-F238E27FC236}">
                    <a16:creationId xmlns:a16="http://schemas.microsoft.com/office/drawing/2014/main" id="{AC9FE534-B9F6-984D-88F5-60F39764E934}"/>
                  </a:ext>
                </a:extLst>
              </p:cNvPr>
              <p:cNvSpPr/>
              <p:nvPr/>
            </p:nvSpPr>
            <p:spPr>
              <a:xfrm>
                <a:off x="23122222" y="12801600"/>
                <a:ext cx="1626704" cy="1087506"/>
              </a:xfrm>
              <a:prstGeom prst="cloud">
                <a:avLst/>
              </a:prstGeom>
              <a:solidFill>
                <a:srgbClr val="2751A5"/>
              </a:solidFill>
              <a:ln>
                <a:solidFill>
                  <a:srgbClr val="2751A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>
                    <a:solidFill>
                      <a:schemeClr val="bg1"/>
                    </a:solidFill>
                  </a:rPr>
                  <a:t>1kGP 30x </a:t>
                </a:r>
              </a:p>
            </p:txBody>
          </p:sp>
          <p:cxnSp>
            <p:nvCxnSpPr>
              <p:cNvPr id="146" name="Straight Arrow Connector 145">
                <a:extLst>
                  <a:ext uri="{FF2B5EF4-FFF2-40B4-BE49-F238E27FC236}">
                    <a16:creationId xmlns:a16="http://schemas.microsoft.com/office/drawing/2014/main" id="{1BC993C0-7680-C94C-B35C-A6DE77ADC4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516903" y="13446449"/>
                <a:ext cx="128404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47" name="AutoShape 8363">
                <a:extLst>
                  <a:ext uri="{FF2B5EF4-FFF2-40B4-BE49-F238E27FC236}">
                    <a16:creationId xmlns:a16="http://schemas.microsoft.com/office/drawing/2014/main" id="{F85BA988-2011-A746-832F-C2AD5CC5F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25237" y="14135136"/>
                <a:ext cx="6272361" cy="548369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25400" algn="ctr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spcBef>
                    <a:spcPct val="50000"/>
                  </a:spcBef>
                </a:pPr>
                <a:r>
                  <a:rPr lang="en-US" sz="2800" dirty="0">
                    <a:latin typeface="+mj-lt"/>
                  </a:rPr>
                  <a:t>genotype data for gene (3202 individuals) </a:t>
                </a:r>
              </a:p>
            </p:txBody>
          </p:sp>
          <p:cxnSp>
            <p:nvCxnSpPr>
              <p:cNvPr id="148" name="Straight Arrow Connector 147">
                <a:extLst>
                  <a:ext uri="{FF2B5EF4-FFF2-40B4-BE49-F238E27FC236}">
                    <a16:creationId xmlns:a16="http://schemas.microsoft.com/office/drawing/2014/main" id="{5A293221-7EBD-A248-8253-DB246E0AC0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97592" y="13345353"/>
                <a:ext cx="0" cy="62364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0" name="AutoShape 8363">
                <a:extLst>
                  <a:ext uri="{FF2B5EF4-FFF2-40B4-BE49-F238E27FC236}">
                    <a16:creationId xmlns:a16="http://schemas.microsoft.com/office/drawing/2014/main" id="{D7858F14-9AA4-8E41-BAE7-A4765E32E2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54027" y="8582108"/>
                <a:ext cx="6325753" cy="5472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25400" algn="ctr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spcBef>
                    <a:spcPct val="50000"/>
                  </a:spcBef>
                </a:pPr>
                <a:r>
                  <a:rPr lang="en-US" sz="2800" dirty="0">
                    <a:latin typeface="+mj-lt"/>
                  </a:rPr>
                  <a:t>select a gene (e.g. </a:t>
                </a:r>
                <a:r>
                  <a:rPr lang="en-US" sz="2800" i="1" dirty="0">
                    <a:latin typeface="+mj-lt"/>
                  </a:rPr>
                  <a:t>ACKR1</a:t>
                </a:r>
                <a:r>
                  <a:rPr lang="en-US" sz="2800" dirty="0">
                    <a:latin typeface="+mj-lt"/>
                  </a:rPr>
                  <a:t>)</a:t>
                </a:r>
              </a:p>
            </p:txBody>
          </p:sp>
          <p:cxnSp>
            <p:nvCxnSpPr>
              <p:cNvPr id="151" name="Straight Arrow Connector 150">
                <a:extLst>
                  <a:ext uri="{FF2B5EF4-FFF2-40B4-BE49-F238E27FC236}">
                    <a16:creationId xmlns:a16="http://schemas.microsoft.com/office/drawing/2014/main" id="{81984FD6-1AEE-E949-8D62-10B6A7470E5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97592" y="14782800"/>
                <a:ext cx="14608" cy="8498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7" name="Straight Arrow Connector 166">
                <a:extLst>
                  <a:ext uri="{FF2B5EF4-FFF2-40B4-BE49-F238E27FC236}">
                    <a16:creationId xmlns:a16="http://schemas.microsoft.com/office/drawing/2014/main" id="{71B2124B-F83B-D64F-A6AC-C88427D7DB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97592" y="9296400"/>
                <a:ext cx="0" cy="65056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AD20C6FD-18DC-6E46-A14E-F4C091ADF586}"/>
                </a:ext>
              </a:extLst>
            </p:cNvPr>
            <p:cNvGrpSpPr/>
            <p:nvPr/>
          </p:nvGrpSpPr>
          <p:grpSpPr>
            <a:xfrm>
              <a:off x="18139066" y="15705773"/>
              <a:ext cx="6272363" cy="6237043"/>
              <a:chOff x="18256415" y="15392578"/>
              <a:chExt cx="6272363" cy="6498425"/>
            </a:xfrm>
          </p:grpSpPr>
          <p:sp>
            <p:nvSpPr>
              <p:cNvPr id="275" name="AutoShape 8363">
                <a:extLst>
                  <a:ext uri="{FF2B5EF4-FFF2-40B4-BE49-F238E27FC236}">
                    <a16:creationId xmlns:a16="http://schemas.microsoft.com/office/drawing/2014/main" id="{38F29243-2A65-564B-B88F-1BE01B80FF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56417" y="15392578"/>
                <a:ext cx="6272361" cy="548369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25400" algn="ctr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spcBef>
                    <a:spcPct val="50000"/>
                  </a:spcBef>
                </a:pPr>
                <a:endParaRPr lang="en-US" sz="2800" dirty="0">
                  <a:latin typeface="+mj-lt"/>
                </a:endParaRPr>
              </a:p>
            </p:txBody>
          </p:sp>
          <p:sp>
            <p:nvSpPr>
              <p:cNvPr id="276" name="AutoShape 8363">
                <a:extLst>
                  <a:ext uri="{FF2B5EF4-FFF2-40B4-BE49-F238E27FC236}">
                    <a16:creationId xmlns:a16="http://schemas.microsoft.com/office/drawing/2014/main" id="{D877A2F8-93E8-5345-AB56-520F351A26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56415" y="21342634"/>
                <a:ext cx="6272361" cy="548369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25400" algn="ctr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spcBef>
                    <a:spcPct val="50000"/>
                  </a:spcBef>
                </a:pPr>
                <a:endParaRPr lang="en-US" sz="2800" dirty="0">
                  <a:latin typeface="+mj-lt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E098824F-3F20-DB40-B9A6-F6FA6FAF9FF1}"/>
                  </a:ext>
                </a:extLst>
              </p:cNvPr>
              <p:cNvSpPr/>
              <p:nvPr/>
            </p:nvSpPr>
            <p:spPr>
              <a:xfrm>
                <a:off x="18256417" y="15740999"/>
                <a:ext cx="6272361" cy="582905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03" name="Picture 102">
              <a:extLst>
                <a:ext uri="{FF2B5EF4-FFF2-40B4-BE49-F238E27FC236}">
                  <a16:creationId xmlns:a16="http://schemas.microsoft.com/office/drawing/2014/main" id="{AD08BEA4-A0C6-4A43-A507-B0C38EE04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8544404" y="15847223"/>
              <a:ext cx="5448300" cy="5892800"/>
            </a:xfrm>
            <a:prstGeom prst="rect">
              <a:avLst/>
            </a:prstGeom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22829E82-4596-CA43-9150-5BE3C6113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8453515" y="10075136"/>
              <a:ext cx="5758584" cy="3283030"/>
            </a:xfrm>
            <a:prstGeom prst="rect">
              <a:avLst/>
            </a:prstGeom>
          </p:spPr>
        </p:pic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2AC74CF7-2B04-1C4F-9F51-06E41A9FA7FD}"/>
              </a:ext>
            </a:extLst>
          </p:cNvPr>
          <p:cNvGrpSpPr/>
          <p:nvPr/>
        </p:nvGrpSpPr>
        <p:grpSpPr>
          <a:xfrm>
            <a:off x="12974340" y="8536432"/>
            <a:ext cx="4500809" cy="3425088"/>
            <a:chOff x="12578923" y="8148136"/>
            <a:chExt cx="4500809" cy="3425088"/>
          </a:xfrm>
        </p:grpSpPr>
        <p:pic>
          <p:nvPicPr>
            <p:cNvPr id="418" name="Picture 10">
              <a:extLst>
                <a:ext uri="{FF2B5EF4-FFF2-40B4-BE49-F238E27FC236}">
                  <a16:creationId xmlns:a16="http://schemas.microsoft.com/office/drawing/2014/main" id="{B70F4EC6-519F-D445-B7EC-70470A81D47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668" r="45981"/>
            <a:stretch/>
          </p:blipFill>
          <p:spPr bwMode="auto">
            <a:xfrm rot="16200000">
              <a:off x="14722246" y="7872580"/>
              <a:ext cx="247777" cy="4416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19" name="Straight Arrow Connector 418">
              <a:extLst>
                <a:ext uri="{FF2B5EF4-FFF2-40B4-BE49-F238E27FC236}">
                  <a16:creationId xmlns:a16="http://schemas.microsoft.com/office/drawing/2014/main" id="{1522BD23-6EFE-E148-93CF-120DB012490A}"/>
                </a:ext>
              </a:extLst>
            </p:cNvPr>
            <p:cNvCxnSpPr>
              <a:cxnSpLocks/>
            </p:cNvCxnSpPr>
            <p:nvPr/>
          </p:nvCxnSpPr>
          <p:spPr>
            <a:xfrm>
              <a:off x="14819823" y="10398440"/>
              <a:ext cx="0" cy="6505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420" name="Picture 419">
              <a:extLst>
                <a:ext uri="{FF2B5EF4-FFF2-40B4-BE49-F238E27FC236}">
                  <a16:creationId xmlns:a16="http://schemas.microsoft.com/office/drawing/2014/main" id="{70F2D8AF-967B-7044-AAF1-36F219D90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flipV="1">
              <a:off x="12622614" y="11201400"/>
              <a:ext cx="4457118" cy="371824"/>
            </a:xfrm>
            <a:prstGeom prst="rect">
              <a:avLst/>
            </a:prstGeom>
          </p:spPr>
        </p:pic>
        <p:sp>
          <p:nvSpPr>
            <p:cNvPr id="421" name="Cloud 420">
              <a:extLst>
                <a:ext uri="{FF2B5EF4-FFF2-40B4-BE49-F238E27FC236}">
                  <a16:creationId xmlns:a16="http://schemas.microsoft.com/office/drawing/2014/main" id="{4711EDCD-37C5-2C46-9FDE-106C87D1EF7E}"/>
                </a:ext>
              </a:extLst>
            </p:cNvPr>
            <p:cNvSpPr/>
            <p:nvPr/>
          </p:nvSpPr>
          <p:spPr>
            <a:xfrm>
              <a:off x="12578923" y="8148136"/>
              <a:ext cx="1620926" cy="1177113"/>
            </a:xfrm>
            <a:prstGeom prst="cloud">
              <a:avLst/>
            </a:prstGeom>
            <a:solidFill>
              <a:srgbClr val="2751A5"/>
            </a:solidFill>
            <a:ln>
              <a:solidFill>
                <a:srgbClr val="2751A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GRCh38 assembly</a:t>
              </a:r>
            </a:p>
          </p:txBody>
        </p:sp>
        <p:cxnSp>
          <p:nvCxnSpPr>
            <p:cNvPr id="422" name="Elbow Connector 421">
              <a:extLst>
                <a:ext uri="{FF2B5EF4-FFF2-40B4-BE49-F238E27FC236}">
                  <a16:creationId xmlns:a16="http://schemas.microsoft.com/office/drawing/2014/main" id="{A31BBAF9-AAAB-CC46-83C2-22B5CF0E38CB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14076691" y="9090220"/>
              <a:ext cx="1054766" cy="431497"/>
            </a:xfrm>
            <a:prstGeom prst="bentConnector3">
              <a:avLst>
                <a:gd name="adj1" fmla="val -1790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23" name="AutoShape 8363">
            <a:extLst>
              <a:ext uri="{FF2B5EF4-FFF2-40B4-BE49-F238E27FC236}">
                <a16:creationId xmlns:a16="http://schemas.microsoft.com/office/drawing/2014/main" id="{95727055-DB18-A346-8DC8-5CA2591360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78791" y="15011400"/>
            <a:ext cx="4228260" cy="593271"/>
          </a:xfrm>
          <a:prstGeom prst="roundRect">
            <a:avLst>
              <a:gd name="adj" fmla="val 16667"/>
            </a:avLst>
          </a:prstGeom>
          <a:solidFill>
            <a:srgbClr val="DADDEF"/>
          </a:solidFill>
          <a:ln w="25400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2800" dirty="0">
                <a:latin typeface="+mj-lt"/>
              </a:rPr>
              <a:t>select full-length haplotypes</a:t>
            </a:r>
          </a:p>
        </p:txBody>
      </p:sp>
      <p:sp>
        <p:nvSpPr>
          <p:cNvPr id="424" name="AutoShape 8363">
            <a:extLst>
              <a:ext uri="{FF2B5EF4-FFF2-40B4-BE49-F238E27FC236}">
                <a16:creationId xmlns:a16="http://schemas.microsoft.com/office/drawing/2014/main" id="{B6E0D3E8-C6DB-6347-8935-F0705494D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78791" y="13794027"/>
            <a:ext cx="4228260" cy="593271"/>
          </a:xfrm>
          <a:prstGeom prst="roundRect">
            <a:avLst>
              <a:gd name="adj" fmla="val 16667"/>
            </a:avLst>
          </a:prstGeom>
          <a:solidFill>
            <a:srgbClr val="DADDEF"/>
          </a:solidFill>
          <a:ln w="25400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2800" dirty="0">
                <a:latin typeface="+mj-lt"/>
              </a:rPr>
              <a:t>get results for all genes</a:t>
            </a:r>
          </a:p>
        </p:txBody>
      </p:sp>
      <p:cxnSp>
        <p:nvCxnSpPr>
          <p:cNvPr id="425" name="Straight Arrow Connector 424">
            <a:extLst>
              <a:ext uri="{FF2B5EF4-FFF2-40B4-BE49-F238E27FC236}">
                <a16:creationId xmlns:a16="http://schemas.microsoft.com/office/drawing/2014/main" id="{DCA1EDB6-4871-C144-BFC8-FD1DBFD4F4C2}"/>
              </a:ext>
            </a:extLst>
          </p:cNvPr>
          <p:cNvCxnSpPr>
            <a:cxnSpLocks/>
          </p:cNvCxnSpPr>
          <p:nvPr/>
        </p:nvCxnSpPr>
        <p:spPr>
          <a:xfrm>
            <a:off x="15163800" y="14445805"/>
            <a:ext cx="0" cy="4579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8" name="Straight Arrow Connector 427">
            <a:extLst>
              <a:ext uri="{FF2B5EF4-FFF2-40B4-BE49-F238E27FC236}">
                <a16:creationId xmlns:a16="http://schemas.microsoft.com/office/drawing/2014/main" id="{93ADA2F5-1DD2-0447-B5BE-6B2C81389046}"/>
              </a:ext>
            </a:extLst>
          </p:cNvPr>
          <p:cNvCxnSpPr>
            <a:cxnSpLocks/>
          </p:cNvCxnSpPr>
          <p:nvPr/>
        </p:nvCxnSpPr>
        <p:spPr>
          <a:xfrm>
            <a:off x="15163800" y="15697200"/>
            <a:ext cx="0" cy="6236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9" name="Straight Arrow Connector 428">
            <a:extLst>
              <a:ext uri="{FF2B5EF4-FFF2-40B4-BE49-F238E27FC236}">
                <a16:creationId xmlns:a16="http://schemas.microsoft.com/office/drawing/2014/main" id="{B4427FF8-A9B2-624F-8E36-8707DADF67B3}"/>
              </a:ext>
            </a:extLst>
          </p:cNvPr>
          <p:cNvCxnSpPr>
            <a:cxnSpLocks/>
          </p:cNvCxnSpPr>
          <p:nvPr/>
        </p:nvCxnSpPr>
        <p:spPr>
          <a:xfrm>
            <a:off x="15163800" y="17830800"/>
            <a:ext cx="0" cy="6236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1" name="Straight Arrow Connector 430">
            <a:extLst>
              <a:ext uri="{FF2B5EF4-FFF2-40B4-BE49-F238E27FC236}">
                <a16:creationId xmlns:a16="http://schemas.microsoft.com/office/drawing/2014/main" id="{C838C7E5-5349-1645-B36D-579196ADA24C}"/>
              </a:ext>
            </a:extLst>
          </p:cNvPr>
          <p:cNvCxnSpPr>
            <a:cxnSpLocks/>
          </p:cNvCxnSpPr>
          <p:nvPr/>
        </p:nvCxnSpPr>
        <p:spPr>
          <a:xfrm>
            <a:off x="15163800" y="20102755"/>
            <a:ext cx="0" cy="6236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2" name="AutoShape 8363">
            <a:extLst>
              <a:ext uri="{FF2B5EF4-FFF2-40B4-BE49-F238E27FC236}">
                <a16:creationId xmlns:a16="http://schemas.microsoft.com/office/drawing/2014/main" id="{468CDA87-8675-3442-A336-749B43AAD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38026" y="21485755"/>
            <a:ext cx="4228260" cy="593271"/>
          </a:xfrm>
          <a:prstGeom prst="roundRect">
            <a:avLst>
              <a:gd name="adj" fmla="val 16667"/>
            </a:avLst>
          </a:prstGeom>
          <a:noFill/>
          <a:ln w="25400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2800" dirty="0">
                <a:latin typeface="+mj-lt"/>
              </a:rPr>
              <a:t>long-range haplotypes</a:t>
            </a:r>
          </a:p>
        </p:txBody>
      </p:sp>
      <p:cxnSp>
        <p:nvCxnSpPr>
          <p:cNvPr id="433" name="Elbow Connector 432">
            <a:extLst>
              <a:ext uri="{FF2B5EF4-FFF2-40B4-BE49-F238E27FC236}">
                <a16:creationId xmlns:a16="http://schemas.microsoft.com/office/drawing/2014/main" id="{D8883087-49EF-9144-B3C4-7013C02C9B9F}"/>
              </a:ext>
            </a:extLst>
          </p:cNvPr>
          <p:cNvCxnSpPr>
            <a:cxnSpLocks/>
          </p:cNvCxnSpPr>
          <p:nvPr/>
        </p:nvCxnSpPr>
        <p:spPr>
          <a:xfrm flipH="1" flipV="1">
            <a:off x="17644200" y="14117664"/>
            <a:ext cx="720000" cy="8971200"/>
          </a:xfrm>
          <a:prstGeom prst="bentConnector3">
            <a:avLst>
              <a:gd name="adj1" fmla="val 61444"/>
            </a:avLst>
          </a:prstGeom>
          <a:ln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1" name="Straight Connector 520">
            <a:extLst>
              <a:ext uri="{FF2B5EF4-FFF2-40B4-BE49-F238E27FC236}">
                <a16:creationId xmlns:a16="http://schemas.microsoft.com/office/drawing/2014/main" id="{1C9573A3-B887-5C49-A8CB-CBCCD92FD043}"/>
              </a:ext>
            </a:extLst>
          </p:cNvPr>
          <p:cNvCxnSpPr/>
          <p:nvPr/>
        </p:nvCxnSpPr>
        <p:spPr>
          <a:xfrm>
            <a:off x="18288000" y="23088600"/>
            <a:ext cx="2951579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434" name="Group 433">
            <a:extLst>
              <a:ext uri="{FF2B5EF4-FFF2-40B4-BE49-F238E27FC236}">
                <a16:creationId xmlns:a16="http://schemas.microsoft.com/office/drawing/2014/main" id="{65CF1F1E-8BD1-F14D-9124-698DDE789EEC}"/>
              </a:ext>
            </a:extLst>
          </p:cNvPr>
          <p:cNvGrpSpPr/>
          <p:nvPr/>
        </p:nvGrpSpPr>
        <p:grpSpPr>
          <a:xfrm>
            <a:off x="12477044" y="24917374"/>
            <a:ext cx="18607893" cy="7089694"/>
            <a:chOff x="12297284" y="6858000"/>
            <a:chExt cx="13055941" cy="6950897"/>
          </a:xfrm>
        </p:grpSpPr>
        <p:sp>
          <p:nvSpPr>
            <p:cNvPr id="435" name="Rectangle 434">
              <a:extLst>
                <a:ext uri="{FF2B5EF4-FFF2-40B4-BE49-F238E27FC236}">
                  <a16:creationId xmlns:a16="http://schemas.microsoft.com/office/drawing/2014/main" id="{C7D06DE5-30C6-3843-84DA-552B9C3B26A2}"/>
                </a:ext>
              </a:extLst>
            </p:cNvPr>
            <p:cNvSpPr/>
            <p:nvPr/>
          </p:nvSpPr>
          <p:spPr>
            <a:xfrm>
              <a:off x="12297284" y="7162800"/>
              <a:ext cx="13055940" cy="5851509"/>
            </a:xfrm>
            <a:prstGeom prst="rect">
              <a:avLst/>
            </a:prstGeom>
            <a:solidFill>
              <a:srgbClr val="DADDEF"/>
            </a:solidFill>
            <a:ln>
              <a:solidFill>
                <a:srgbClr val="DAD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Rounded Rectangle 435">
              <a:extLst>
                <a:ext uri="{FF2B5EF4-FFF2-40B4-BE49-F238E27FC236}">
                  <a16:creationId xmlns:a16="http://schemas.microsoft.com/office/drawing/2014/main" id="{15F5FD0C-1570-8847-89B0-70288FBAD0F3}"/>
                </a:ext>
              </a:extLst>
            </p:cNvPr>
            <p:cNvSpPr/>
            <p:nvPr/>
          </p:nvSpPr>
          <p:spPr>
            <a:xfrm>
              <a:off x="12297285" y="6858000"/>
              <a:ext cx="13055940" cy="914857"/>
            </a:xfrm>
            <a:prstGeom prst="roundRect">
              <a:avLst/>
            </a:prstGeom>
            <a:solidFill>
              <a:srgbClr val="DADDEF"/>
            </a:solidFill>
            <a:ln>
              <a:solidFill>
                <a:srgbClr val="DAD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3900" b="1" dirty="0">
                <a:solidFill>
                  <a:schemeClr val="bg1"/>
                </a:solidFill>
              </a:endParaRPr>
            </a:p>
          </p:txBody>
        </p:sp>
        <p:sp>
          <p:nvSpPr>
            <p:cNvPr id="437" name="Rounded Rectangle 436">
              <a:extLst>
                <a:ext uri="{FF2B5EF4-FFF2-40B4-BE49-F238E27FC236}">
                  <a16:creationId xmlns:a16="http://schemas.microsoft.com/office/drawing/2014/main" id="{7F4C064A-1921-0745-A3A2-FE5347170D5D}"/>
                </a:ext>
              </a:extLst>
            </p:cNvPr>
            <p:cNvSpPr/>
            <p:nvPr/>
          </p:nvSpPr>
          <p:spPr>
            <a:xfrm>
              <a:off x="12297284" y="12894040"/>
              <a:ext cx="13055940" cy="914857"/>
            </a:xfrm>
            <a:prstGeom prst="roundRect">
              <a:avLst/>
            </a:prstGeom>
            <a:solidFill>
              <a:srgbClr val="DADDEF"/>
            </a:solidFill>
            <a:ln>
              <a:solidFill>
                <a:srgbClr val="DAD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39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38" name="Text Box 8364">
            <a:extLst>
              <a:ext uri="{FF2B5EF4-FFF2-40B4-BE49-F238E27FC236}">
                <a16:creationId xmlns:a16="http://schemas.microsoft.com/office/drawing/2014/main" id="{BEC83CDA-EC3C-454D-84C6-9A4246DE66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68495" y="24946734"/>
            <a:ext cx="18516441" cy="288701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115892" tIns="57947" rIns="115892" bIns="57947">
            <a:spAutoFit/>
          </a:bodyPr>
          <a:lstStyle/>
          <a:p>
            <a:pPr marL="457200" indent="-457200" algn="just">
              <a:buSzPct val="75000"/>
              <a:buFont typeface="Wingdings" pitchFamily="2" charset="2"/>
              <a:buChar char="v"/>
            </a:pP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Identify conserved haplotype sequences in and around the </a:t>
            </a:r>
            <a:r>
              <a:rPr lang="en-US" sz="3600" i="1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ACKR1</a:t>
            </a: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 gene.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From conserved haplotype sequences, construct longest available haplotype for the </a:t>
            </a:r>
            <a:r>
              <a:rPr lang="en-US" sz="3600" i="1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ACKR1 </a:t>
            </a: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gene and adjacent intergenic regions in 26 different populations of the 1000 Genomes Project (1000GP).</a:t>
            </a:r>
          </a:p>
          <a:p>
            <a:pPr marL="468654" indent="-468654" algn="just">
              <a:buSzPct val="75000"/>
              <a:buFont typeface="Wingdings" pitchFamily="2" charset="2"/>
              <a:buChar char="v"/>
            </a:pP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Find the population representation of each distinct haplotype in the 1000GP. </a:t>
            </a:r>
          </a:p>
        </p:txBody>
      </p:sp>
      <p:sp>
        <p:nvSpPr>
          <p:cNvPr id="439" name="Rectangle 438">
            <a:extLst>
              <a:ext uri="{FF2B5EF4-FFF2-40B4-BE49-F238E27FC236}">
                <a16:creationId xmlns:a16="http://schemas.microsoft.com/office/drawing/2014/main" id="{0A1C76C2-C63E-1E48-8A7A-500CA6B15B29}"/>
              </a:ext>
            </a:extLst>
          </p:cNvPr>
          <p:cNvSpPr/>
          <p:nvPr/>
        </p:nvSpPr>
        <p:spPr>
          <a:xfrm>
            <a:off x="16507721" y="29721076"/>
            <a:ext cx="34427040" cy="10907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222222"/>
                </a:solidFill>
                <a:latin typeface="Palatino" pitchFamily="2" charset="0"/>
              </a:rPr>
              <a:t>The researchers claim the new reference dataset represents the full range of genetic variant types. It could facilitate population-specific studies on the genetic predisposition to different human diseases, and may inform on the development of novel strategies for personalized medicines targeted to individual genetic makeup</a:t>
            </a:r>
          </a:p>
          <a:p>
            <a:endParaRPr lang="en-CA" dirty="0">
              <a:solidFill>
                <a:srgbClr val="222222"/>
              </a:solidFill>
              <a:latin typeface="Palatino" pitchFamily="2" charset="0"/>
            </a:endParaRPr>
          </a:p>
          <a:p>
            <a:r>
              <a:rPr lang="en-CA" dirty="0"/>
              <a:t>should better capture genetic differences from different human populations.</a:t>
            </a:r>
            <a:endParaRPr lang="en-US" dirty="0"/>
          </a:p>
        </p:txBody>
      </p:sp>
      <p:sp>
        <p:nvSpPr>
          <p:cNvPr id="440" name="TextBox 439">
            <a:extLst>
              <a:ext uri="{FF2B5EF4-FFF2-40B4-BE49-F238E27FC236}">
                <a16:creationId xmlns:a16="http://schemas.microsoft.com/office/drawing/2014/main" id="{59C5360D-3541-FF41-939C-C2F8FD833458}"/>
              </a:ext>
            </a:extLst>
          </p:cNvPr>
          <p:cNvSpPr txBox="1"/>
          <p:nvPr/>
        </p:nvSpPr>
        <p:spPr>
          <a:xfrm>
            <a:off x="31720165" y="18515286"/>
            <a:ext cx="11211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8654" indent="-468654" algn="just">
              <a:buFont typeface="Wingdings" pitchFamily="2" charset="2"/>
              <a:buChar char="v"/>
            </a:pP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Blood donor </a:t>
            </a:r>
            <a:r>
              <a:rPr lang="en-US" sz="3600" i="1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ACKR1</a:t>
            </a: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 haplotypes can be matched with recipient haplotypes to determine most suitable donor.</a:t>
            </a:r>
          </a:p>
          <a:p>
            <a:pPr marL="468654" indent="-468654" algn="just">
              <a:buFont typeface="Wingdings" pitchFamily="2" charset="2"/>
              <a:buChar char="v"/>
            </a:pPr>
            <a:r>
              <a:rPr lang="en-US" sz="3600" dirty="0">
                <a:highlight>
                  <a:srgbClr val="FFFF00"/>
                </a:highlight>
                <a:latin typeface="+mj-lt"/>
                <a:cs typeface="Arial" panose="020B0604020202020204" pitchFamily="34" charset="0"/>
              </a:rPr>
              <a:t>Use of long-range conserved haplotypes in phasing of next generation sequencing data.</a:t>
            </a:r>
          </a:p>
        </p:txBody>
      </p:sp>
    </p:spTree>
    <p:extLst>
      <p:ext uri="{BB962C8B-B14F-4D97-AF65-F5344CB8AC3E}">
        <p14:creationId xmlns:p14="http://schemas.microsoft.com/office/powerpoint/2010/main" val="4234357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017045BE-C300-E844-A08C-377E6CEDF594}"/>
              </a:ext>
            </a:extLst>
          </p:cNvPr>
          <p:cNvGrpSpPr/>
          <p:nvPr/>
        </p:nvGrpSpPr>
        <p:grpSpPr>
          <a:xfrm>
            <a:off x="21245978" y="8458198"/>
            <a:ext cx="6870622" cy="1777005"/>
            <a:chOff x="21238695" y="8468951"/>
            <a:chExt cx="6889933" cy="128606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02D309D-9319-574F-80E6-BE7A8FF343A0}"/>
                </a:ext>
              </a:extLst>
            </p:cNvPr>
            <p:cNvGrpSpPr/>
            <p:nvPr/>
          </p:nvGrpSpPr>
          <p:grpSpPr>
            <a:xfrm>
              <a:off x="21238695" y="8468951"/>
              <a:ext cx="6889933" cy="943533"/>
              <a:chOff x="21238695" y="8468951"/>
              <a:chExt cx="6889933" cy="943533"/>
            </a:xfrm>
          </p:grpSpPr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7A153A8B-772F-E941-9E71-805362D665C4}"/>
                  </a:ext>
                </a:extLst>
              </p:cNvPr>
              <p:cNvSpPr/>
              <p:nvPr/>
            </p:nvSpPr>
            <p:spPr>
              <a:xfrm>
                <a:off x="21238695" y="8468951"/>
                <a:ext cx="6889933" cy="943533"/>
              </a:xfrm>
              <a:prstGeom prst="roundRect">
                <a:avLst/>
              </a:prstGeom>
              <a:solidFill>
                <a:srgbClr val="FFFFFF"/>
              </a:solidFill>
              <a:ln w="12700"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5CA1C86-6FB7-4942-84AC-DF113BC0D167}"/>
                  </a:ext>
                </a:extLst>
              </p:cNvPr>
              <p:cNvGrpSpPr/>
              <p:nvPr/>
            </p:nvGrpSpPr>
            <p:grpSpPr>
              <a:xfrm>
                <a:off x="21512779" y="8837949"/>
                <a:ext cx="6360748" cy="286598"/>
                <a:chOff x="21243682" y="8624302"/>
                <a:chExt cx="6834065" cy="193913"/>
              </a:xfrm>
            </p:grpSpPr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2B63D586-53F2-AF48-B1A9-F63EC45273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488400" y="8721289"/>
                  <a:ext cx="6461824" cy="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1" name="Right Arrow 10">
                  <a:extLst>
                    <a:ext uri="{FF2B5EF4-FFF2-40B4-BE49-F238E27FC236}">
                      <a16:creationId xmlns:a16="http://schemas.microsoft.com/office/drawing/2014/main" id="{DBB04D5B-4D66-6C4A-B70A-C8BE7EA9A51C}"/>
                    </a:ext>
                  </a:extLst>
                </p:cNvPr>
                <p:cNvSpPr/>
                <p:nvPr/>
              </p:nvSpPr>
              <p:spPr>
                <a:xfrm>
                  <a:off x="22890919" y="8624302"/>
                  <a:ext cx="108000" cy="193911"/>
                </a:xfrm>
                <a:prstGeom prst="rightArrow">
                  <a:avLst/>
                </a:prstGeom>
                <a:solidFill>
                  <a:schemeClr val="accent6"/>
                </a:solidFill>
                <a:ln w="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ight Arrow 11">
                  <a:extLst>
                    <a:ext uri="{FF2B5EF4-FFF2-40B4-BE49-F238E27FC236}">
                      <a16:creationId xmlns:a16="http://schemas.microsoft.com/office/drawing/2014/main" id="{348683FE-FA81-544F-AB7C-213068DEE25D}"/>
                    </a:ext>
                  </a:extLst>
                </p:cNvPr>
                <p:cNvSpPr/>
                <p:nvPr/>
              </p:nvSpPr>
              <p:spPr>
                <a:xfrm>
                  <a:off x="21243682" y="8624302"/>
                  <a:ext cx="1564195" cy="193911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ight Arrow 12">
                  <a:extLst>
                    <a:ext uri="{FF2B5EF4-FFF2-40B4-BE49-F238E27FC236}">
                      <a16:creationId xmlns:a16="http://schemas.microsoft.com/office/drawing/2014/main" id="{DAC0B48D-8062-C74C-99AA-1852379CDF02}"/>
                    </a:ext>
                  </a:extLst>
                </p:cNvPr>
                <p:cNvSpPr/>
                <p:nvPr/>
              </p:nvSpPr>
              <p:spPr>
                <a:xfrm>
                  <a:off x="26513552" y="8624304"/>
                  <a:ext cx="1564195" cy="193911"/>
                </a:xfrm>
                <a:prstGeom prst="rightArrow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6318332-7E2E-9C4A-8864-D42D01B9DAB5}"/>
                </a:ext>
              </a:extLst>
            </p:cNvPr>
            <p:cNvCxnSpPr>
              <a:stCxn id="12" idx="3"/>
            </p:cNvCxnSpPr>
            <p:nvPr/>
          </p:nvCxnSpPr>
          <p:spPr>
            <a:xfrm>
              <a:off x="22968641" y="8981213"/>
              <a:ext cx="0" cy="773802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E50A9B-B520-1542-B598-ABC53067802B}"/>
                </a:ext>
              </a:extLst>
            </p:cNvPr>
            <p:cNvCxnSpPr/>
            <p:nvPr/>
          </p:nvCxnSpPr>
          <p:spPr>
            <a:xfrm>
              <a:off x="26417667" y="8981240"/>
              <a:ext cx="0" cy="729817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F2972F2-B18F-2C47-B7B4-41139D57C7D1}"/>
                </a:ext>
              </a:extLst>
            </p:cNvPr>
            <p:cNvCxnSpPr/>
            <p:nvPr/>
          </p:nvCxnSpPr>
          <p:spPr>
            <a:xfrm>
              <a:off x="22968641" y="9711057"/>
              <a:ext cx="3449026" cy="0"/>
            </a:xfrm>
            <a:prstGeom prst="straightConnector1">
              <a:avLst/>
            </a:prstGeom>
            <a:ln>
              <a:solidFill>
                <a:schemeClr val="accent6"/>
              </a:solidFill>
              <a:headEnd type="triangle"/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pic>
        <p:nvPicPr>
          <p:cNvPr id="2" name="Picture 10">
            <a:extLst>
              <a:ext uri="{FF2B5EF4-FFF2-40B4-BE49-F238E27FC236}">
                <a16:creationId xmlns:a16="http://schemas.microsoft.com/office/drawing/2014/main" id="{052D31C8-111C-794B-97B3-8EDE587CEF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811" t="56692" r="45981"/>
          <a:stretch/>
        </p:blipFill>
        <p:spPr bwMode="auto">
          <a:xfrm rot="16200000" flipH="1">
            <a:off x="26458518" y="6458814"/>
            <a:ext cx="350634" cy="297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10">
            <a:extLst>
              <a:ext uri="{FF2B5EF4-FFF2-40B4-BE49-F238E27FC236}">
                <a16:creationId xmlns:a16="http://schemas.microsoft.com/office/drawing/2014/main" id="{7566851D-8179-F149-9BA2-9BD37515CB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668" r="45981"/>
          <a:stretch/>
        </p:blipFill>
        <p:spPr bwMode="auto">
          <a:xfrm rot="16200000" flipH="1">
            <a:off x="24490041" y="4483380"/>
            <a:ext cx="406227" cy="6870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09EA3A-504E-EE4F-9095-E783D35A7DA4}"/>
              </a:ext>
            </a:extLst>
          </p:cNvPr>
          <p:cNvCxnSpPr>
            <a:cxnSpLocks/>
          </p:cNvCxnSpPr>
          <p:nvPr/>
        </p:nvCxnSpPr>
        <p:spPr>
          <a:xfrm>
            <a:off x="25855200" y="7772400"/>
            <a:ext cx="0" cy="304800"/>
          </a:xfrm>
          <a:prstGeom prst="line">
            <a:avLst/>
          </a:prstGeom>
          <a:ln w="508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A83C96F-2283-8348-B13F-A83207A54F3D}"/>
              </a:ext>
            </a:extLst>
          </p:cNvPr>
          <p:cNvCxnSpPr>
            <a:cxnSpLocks/>
          </p:cNvCxnSpPr>
          <p:nvPr/>
        </p:nvCxnSpPr>
        <p:spPr>
          <a:xfrm flipH="1">
            <a:off x="21392023" y="8070632"/>
            <a:ext cx="4483959" cy="39529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C552E6B-FE63-E545-A17E-1DB6149F080E}"/>
              </a:ext>
            </a:extLst>
          </p:cNvPr>
          <p:cNvCxnSpPr>
            <a:cxnSpLocks/>
          </p:cNvCxnSpPr>
          <p:nvPr/>
        </p:nvCxnSpPr>
        <p:spPr>
          <a:xfrm>
            <a:off x="25855200" y="8065631"/>
            <a:ext cx="2110200" cy="4003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BC0B877-FE75-C542-87F9-A5E759B5FA72}"/>
              </a:ext>
            </a:extLst>
          </p:cNvPr>
          <p:cNvSpPr/>
          <p:nvPr/>
        </p:nvSpPr>
        <p:spPr>
          <a:xfrm>
            <a:off x="22749961" y="8555922"/>
            <a:ext cx="1212194" cy="34208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ACKR1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8FEEC92-E984-1042-AAAE-4DDCB6C5BEA3}"/>
              </a:ext>
            </a:extLst>
          </p:cNvPr>
          <p:cNvSpPr/>
          <p:nvPr/>
        </p:nvSpPr>
        <p:spPr>
          <a:xfrm>
            <a:off x="21392023" y="8564613"/>
            <a:ext cx="1212194" cy="34208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CADM3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1886EEA-FC41-AE42-9B07-E51CC2069560}"/>
              </a:ext>
            </a:extLst>
          </p:cNvPr>
          <p:cNvSpPr/>
          <p:nvPr/>
        </p:nvSpPr>
        <p:spPr>
          <a:xfrm>
            <a:off x="26484874" y="8534400"/>
            <a:ext cx="899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/>
              <a:t>FCER1A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4A78FA7-6DA8-7E43-8B30-D8926069F5D3}"/>
              </a:ext>
            </a:extLst>
          </p:cNvPr>
          <p:cNvSpPr/>
          <p:nvPr/>
        </p:nvSpPr>
        <p:spPr>
          <a:xfrm>
            <a:off x="22749961" y="10764348"/>
            <a:ext cx="3853751" cy="34208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</a:rPr>
              <a:t>159203314-159283574 </a:t>
            </a:r>
          </a:p>
          <a:p>
            <a:pPr algn="ctr"/>
            <a:r>
              <a:rPr lang="en-US" sz="3000" dirty="0">
                <a:solidFill>
                  <a:schemeClr val="tx1"/>
                </a:solidFill>
              </a:rPr>
              <a:t>= 80,260 bp</a:t>
            </a:r>
          </a:p>
        </p:txBody>
      </p:sp>
    </p:spTree>
    <p:extLst>
      <p:ext uri="{BB962C8B-B14F-4D97-AF65-F5344CB8AC3E}">
        <p14:creationId xmlns:p14="http://schemas.microsoft.com/office/powerpoint/2010/main" val="3490609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BF464B3-16F4-F545-9531-C017276E3FC6}"/>
              </a:ext>
            </a:extLst>
          </p:cNvPr>
          <p:cNvGrpSpPr/>
          <p:nvPr/>
        </p:nvGrpSpPr>
        <p:grpSpPr>
          <a:xfrm>
            <a:off x="11753896" y="9748842"/>
            <a:ext cx="6915104" cy="574821"/>
            <a:chOff x="11777475" y="10423322"/>
            <a:chExt cx="6915104" cy="574821"/>
          </a:xfrm>
        </p:grpSpPr>
        <p:pic>
          <p:nvPicPr>
            <p:cNvPr id="3" name="Picture 10">
              <a:extLst>
                <a:ext uri="{FF2B5EF4-FFF2-40B4-BE49-F238E27FC236}">
                  <a16:creationId xmlns:a16="http://schemas.microsoft.com/office/drawing/2014/main" id="{1E948B4E-5CFC-0248-A8B4-8A3FB43BF1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668" r="45981"/>
            <a:stretch/>
          </p:blipFill>
          <p:spPr bwMode="auto">
            <a:xfrm rot="16200000" flipH="1">
              <a:off x="15009835" y="7278307"/>
              <a:ext cx="406227" cy="68709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10">
              <a:extLst>
                <a:ext uri="{FF2B5EF4-FFF2-40B4-BE49-F238E27FC236}">
                  <a16:creationId xmlns:a16="http://schemas.microsoft.com/office/drawing/2014/main" id="{F6D77C85-D012-4549-BBBC-C9E6D81E1F2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601" t="56283" r="45981"/>
            <a:stretch/>
          </p:blipFill>
          <p:spPr bwMode="auto">
            <a:xfrm rot="16200000" flipH="1">
              <a:off x="16941744" y="9213501"/>
              <a:ext cx="409513" cy="30038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910B746-F3B4-2547-AB31-60F2DB9678ED}"/>
                </a:ext>
              </a:extLst>
            </p:cNvPr>
            <p:cNvSpPr/>
            <p:nvPr/>
          </p:nvSpPr>
          <p:spPr>
            <a:xfrm>
              <a:off x="15644579" y="10423322"/>
              <a:ext cx="3048000" cy="574821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3673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raphic 95">
            <a:extLst>
              <a:ext uri="{FF2B5EF4-FFF2-40B4-BE49-F238E27FC236}">
                <a16:creationId xmlns:a16="http://schemas.microsoft.com/office/drawing/2014/main" id="{C40F75A8-CADA-7242-9ACE-B98D872A0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4400" y="6725461"/>
            <a:ext cx="13601395" cy="13664854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8E488A95-22D6-2E4F-B571-3189A3ACAB12}"/>
              </a:ext>
            </a:extLst>
          </p:cNvPr>
          <p:cNvGrpSpPr/>
          <p:nvPr/>
        </p:nvGrpSpPr>
        <p:grpSpPr>
          <a:xfrm>
            <a:off x="22133517" y="14325600"/>
            <a:ext cx="5450883" cy="5890117"/>
            <a:chOff x="22133517" y="14325600"/>
            <a:chExt cx="5450883" cy="5890117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46D4E015-2D88-7A4A-980A-7732BDBFEB44}"/>
                </a:ext>
              </a:extLst>
            </p:cNvPr>
            <p:cNvSpPr/>
            <p:nvPr/>
          </p:nvSpPr>
          <p:spPr>
            <a:xfrm rot="16200000">
              <a:off x="20262887" y="16196230"/>
              <a:ext cx="4392719" cy="6514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en-US" sz="2000" dirty="0">
                  <a:solidFill>
                    <a:schemeClr val="tx1"/>
                  </a:solidFill>
                </a:rPr>
                <a:t>Long-range </a:t>
              </a:r>
              <a:r>
                <a:rPr lang="en-US" sz="2000" i="1" dirty="0">
                  <a:solidFill>
                    <a:schemeClr val="tx1"/>
                  </a:solidFill>
                </a:rPr>
                <a:t>ACKR1</a:t>
              </a:r>
              <a:r>
                <a:rPr lang="en-US" sz="2000" dirty="0">
                  <a:solidFill>
                    <a:schemeClr val="tx1"/>
                  </a:solidFill>
                </a:rPr>
                <a:t> haplotypes</a:t>
              </a:r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84C01E09-57A5-1C4E-AE46-4944E37E0158}"/>
                </a:ext>
              </a:extLst>
            </p:cNvPr>
            <p:cNvGrpSpPr/>
            <p:nvPr/>
          </p:nvGrpSpPr>
          <p:grpSpPr>
            <a:xfrm>
              <a:off x="22629970" y="14794377"/>
              <a:ext cx="4954430" cy="4963201"/>
              <a:chOff x="22629970" y="14794377"/>
              <a:chExt cx="4954430" cy="4963201"/>
            </a:xfrm>
          </p:grpSpPr>
          <p:pic>
            <p:nvPicPr>
              <p:cNvPr id="97" name="Picture 96">
                <a:extLst>
                  <a:ext uri="{FF2B5EF4-FFF2-40B4-BE49-F238E27FC236}">
                    <a16:creationId xmlns:a16="http://schemas.microsoft.com/office/drawing/2014/main" id="{21A67635-F486-0A4C-8C0A-D7A0B9B1F8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4131" t="14689" r="12460" b="11776"/>
              <a:stretch/>
            </p:blipFill>
            <p:spPr>
              <a:xfrm>
                <a:off x="22720871" y="14794378"/>
                <a:ext cx="3631582" cy="4587756"/>
              </a:xfrm>
              <a:prstGeom prst="rect">
                <a:avLst/>
              </a:prstGeom>
            </p:spPr>
          </p:pic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43614E3C-D0E0-7345-9A3F-86FF1A9564D5}"/>
                  </a:ext>
                </a:extLst>
              </p:cNvPr>
              <p:cNvGrpSpPr/>
              <p:nvPr/>
            </p:nvGrpSpPr>
            <p:grpSpPr>
              <a:xfrm>
                <a:off x="22629970" y="14794377"/>
                <a:ext cx="4954430" cy="4963201"/>
                <a:chOff x="22892240" y="14803121"/>
                <a:chExt cx="4692160" cy="5171480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C31B981-220B-BB45-90CE-1B59D48EB8D0}"/>
                    </a:ext>
                  </a:extLst>
                </p:cNvPr>
                <p:cNvGrpSpPr/>
                <p:nvPr/>
              </p:nvGrpSpPr>
              <p:grpSpPr>
                <a:xfrm>
                  <a:off x="23193428" y="14803121"/>
                  <a:ext cx="4390972" cy="4803565"/>
                  <a:chOff x="23193428" y="14803121"/>
                  <a:chExt cx="4390972" cy="4803565"/>
                </a:xfrm>
              </p:grpSpPr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E098EB5C-282C-0244-A512-29A1E45602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6417667" y="15073200"/>
                    <a:ext cx="512237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Straight Connector 27">
                    <a:extLst>
                      <a:ext uri="{FF2B5EF4-FFF2-40B4-BE49-F238E27FC236}">
                        <a16:creationId xmlns:a16="http://schemas.microsoft.com/office/drawing/2014/main" id="{FA053295-9825-EB4A-A92B-16FE48E4F6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6060400" y="15289200"/>
                    <a:ext cx="874052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Straight Connector 28">
                    <a:extLst>
                      <a:ext uri="{FF2B5EF4-FFF2-40B4-BE49-F238E27FC236}">
                        <a16:creationId xmlns:a16="http://schemas.microsoft.com/office/drawing/2014/main" id="{83BE2DA0-042D-1E45-A628-7D0ACFFDAC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222200" y="15724800"/>
                    <a:ext cx="1712252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" name="Straight Connector 29">
                    <a:extLst>
                      <a:ext uri="{FF2B5EF4-FFF2-40B4-BE49-F238E27FC236}">
                        <a16:creationId xmlns:a16="http://schemas.microsoft.com/office/drawing/2014/main" id="{7A028EB8-4286-3148-9499-DD419C872E6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536400" y="16160400"/>
                    <a:ext cx="237955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Straight Connector 30">
                    <a:extLst>
                      <a:ext uri="{FF2B5EF4-FFF2-40B4-BE49-F238E27FC236}">
                        <a16:creationId xmlns:a16="http://schemas.microsoft.com/office/drawing/2014/main" id="{E9AAE691-A725-A945-A236-B0457578612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1769" y="16603201"/>
                    <a:ext cx="2912683" cy="11501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Straight Connector 31">
                    <a:extLst>
                      <a:ext uri="{FF2B5EF4-FFF2-40B4-BE49-F238E27FC236}">
                        <a16:creationId xmlns:a16="http://schemas.microsoft.com/office/drawing/2014/main" id="{C0D2D1DF-0044-6943-ADD8-F9C865CADD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774400" y="17035200"/>
                    <a:ext cx="3155504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Straight Connector 32">
                    <a:extLst>
                      <a:ext uri="{FF2B5EF4-FFF2-40B4-BE49-F238E27FC236}">
                        <a16:creationId xmlns:a16="http://schemas.microsoft.com/office/drawing/2014/main" id="{CC2AFDE6-8B72-9846-BCC5-0DA627221F4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545800" y="17470800"/>
                    <a:ext cx="3388499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08346A3C-3640-C844-B016-4EDBD656338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393400" y="17902800"/>
                    <a:ext cx="352255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EA34E81F-5C6B-9441-A2E6-8748BAD842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221192" y="18781200"/>
                    <a:ext cx="3692556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Straight Connector 35">
                    <a:extLst>
                      <a:ext uri="{FF2B5EF4-FFF2-40B4-BE49-F238E27FC236}">
                        <a16:creationId xmlns:a16="http://schemas.microsoft.com/office/drawing/2014/main" id="{66F636D2-FF00-EC43-99DC-5939596CB84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193428" y="19404000"/>
                    <a:ext cx="3681695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" name="Rounded Rectangle 36">
                    <a:extLst>
                      <a:ext uri="{FF2B5EF4-FFF2-40B4-BE49-F238E27FC236}">
                        <a16:creationId xmlns:a16="http://schemas.microsoft.com/office/drawing/2014/main" id="{48A4E64F-9CFB-9145-8E9E-AA8D5648C533}"/>
                      </a:ext>
                    </a:extLst>
                  </p:cNvPr>
                  <p:cNvSpPr/>
                  <p:nvPr/>
                </p:nvSpPr>
                <p:spPr>
                  <a:xfrm>
                    <a:off x="26882928" y="14803121"/>
                    <a:ext cx="47287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50</a:t>
                    </a:r>
                  </a:p>
                </p:txBody>
              </p:sp>
              <p:sp>
                <p:nvSpPr>
                  <p:cNvPr id="38" name="Rounded Rectangle 37">
                    <a:extLst>
                      <a:ext uri="{FF2B5EF4-FFF2-40B4-BE49-F238E27FC236}">
                        <a16:creationId xmlns:a16="http://schemas.microsoft.com/office/drawing/2014/main" id="{D3FE0A56-F59F-A146-9F5B-58BC9869BF39}"/>
                      </a:ext>
                    </a:extLst>
                  </p:cNvPr>
                  <p:cNvSpPr/>
                  <p:nvPr/>
                </p:nvSpPr>
                <p:spPr>
                  <a:xfrm>
                    <a:off x="26868665" y="15073200"/>
                    <a:ext cx="563335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100</a:t>
                    </a:r>
                  </a:p>
                </p:txBody>
              </p:sp>
              <p:sp>
                <p:nvSpPr>
                  <p:cNvPr id="39" name="Rounded Rectangle 38">
                    <a:extLst>
                      <a:ext uri="{FF2B5EF4-FFF2-40B4-BE49-F238E27FC236}">
                        <a16:creationId xmlns:a16="http://schemas.microsoft.com/office/drawing/2014/main" id="{754341DD-8578-134F-B5DC-DB0C72E15C55}"/>
                      </a:ext>
                    </a:extLst>
                  </p:cNvPr>
                  <p:cNvSpPr/>
                  <p:nvPr/>
                </p:nvSpPr>
                <p:spPr>
                  <a:xfrm>
                    <a:off x="26893768" y="15517666"/>
                    <a:ext cx="563335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200</a:t>
                    </a:r>
                  </a:p>
                </p:txBody>
              </p:sp>
              <p:sp>
                <p:nvSpPr>
                  <p:cNvPr id="40" name="Rounded Rectangle 39">
                    <a:extLst>
                      <a:ext uri="{FF2B5EF4-FFF2-40B4-BE49-F238E27FC236}">
                        <a16:creationId xmlns:a16="http://schemas.microsoft.com/office/drawing/2014/main" id="{EF937011-C594-9E4A-A015-346A7E7B9D16}"/>
                      </a:ext>
                    </a:extLst>
                  </p:cNvPr>
                  <p:cNvSpPr/>
                  <p:nvPr/>
                </p:nvSpPr>
                <p:spPr>
                  <a:xfrm>
                    <a:off x="26893768" y="15945715"/>
                    <a:ext cx="563335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300</a:t>
                    </a:r>
                  </a:p>
                </p:txBody>
              </p:sp>
              <p:sp>
                <p:nvSpPr>
                  <p:cNvPr id="41" name="Rounded Rectangle 40">
                    <a:extLst>
                      <a:ext uri="{FF2B5EF4-FFF2-40B4-BE49-F238E27FC236}">
                        <a16:creationId xmlns:a16="http://schemas.microsoft.com/office/drawing/2014/main" id="{AA410D84-5A70-3448-B819-8A4DBC5EA6B8}"/>
                      </a:ext>
                    </a:extLst>
                  </p:cNvPr>
                  <p:cNvSpPr/>
                  <p:nvPr/>
                </p:nvSpPr>
                <p:spPr>
                  <a:xfrm>
                    <a:off x="26893768" y="16402699"/>
                    <a:ext cx="563335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400</a:t>
                    </a:r>
                  </a:p>
                </p:txBody>
              </p:sp>
              <p:sp>
                <p:nvSpPr>
                  <p:cNvPr id="42" name="Rounded Rectangle 41">
                    <a:extLst>
                      <a:ext uri="{FF2B5EF4-FFF2-40B4-BE49-F238E27FC236}">
                        <a16:creationId xmlns:a16="http://schemas.microsoft.com/office/drawing/2014/main" id="{69A24885-0B2F-7048-9935-CF10AB6C415A}"/>
                      </a:ext>
                    </a:extLst>
                  </p:cNvPr>
                  <p:cNvSpPr/>
                  <p:nvPr/>
                </p:nvSpPr>
                <p:spPr>
                  <a:xfrm>
                    <a:off x="26893768" y="16831834"/>
                    <a:ext cx="563335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500</a:t>
                    </a:r>
                  </a:p>
                </p:txBody>
              </p:sp>
              <p:sp>
                <p:nvSpPr>
                  <p:cNvPr id="43" name="Rounded Rectangle 42">
                    <a:extLst>
                      <a:ext uri="{FF2B5EF4-FFF2-40B4-BE49-F238E27FC236}">
                        <a16:creationId xmlns:a16="http://schemas.microsoft.com/office/drawing/2014/main" id="{3A610981-40F0-A04E-AA88-16FFF63373D2}"/>
                      </a:ext>
                    </a:extLst>
                  </p:cNvPr>
                  <p:cNvSpPr/>
                  <p:nvPr/>
                </p:nvSpPr>
                <p:spPr>
                  <a:xfrm>
                    <a:off x="26893768" y="17265801"/>
                    <a:ext cx="563335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600</a:t>
                    </a:r>
                  </a:p>
                </p:txBody>
              </p:sp>
              <p:sp>
                <p:nvSpPr>
                  <p:cNvPr id="44" name="Rounded Rectangle 43">
                    <a:extLst>
                      <a:ext uri="{FF2B5EF4-FFF2-40B4-BE49-F238E27FC236}">
                        <a16:creationId xmlns:a16="http://schemas.microsoft.com/office/drawing/2014/main" id="{CB92C0C0-774B-FC44-8D9C-5DAA9DE3431F}"/>
                      </a:ext>
                    </a:extLst>
                  </p:cNvPr>
                  <p:cNvSpPr/>
                  <p:nvPr/>
                </p:nvSpPr>
                <p:spPr>
                  <a:xfrm>
                    <a:off x="26893768" y="18100935"/>
                    <a:ext cx="563335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800</a:t>
                    </a:r>
                  </a:p>
                </p:txBody>
              </p:sp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D27DE0C3-5316-D741-BA35-E88184AF338A}"/>
                      </a:ext>
                    </a:extLst>
                  </p:cNvPr>
                  <p:cNvSpPr/>
                  <p:nvPr/>
                </p:nvSpPr>
                <p:spPr>
                  <a:xfrm>
                    <a:off x="26893768" y="18568595"/>
                    <a:ext cx="563335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900</a:t>
                    </a:r>
                  </a:p>
                </p:txBody>
              </p:sp>
              <p:cxnSp>
                <p:nvCxnSpPr>
                  <p:cNvPr id="46" name="Straight Connector 45">
                    <a:extLst>
                      <a:ext uri="{FF2B5EF4-FFF2-40B4-BE49-F238E27FC236}">
                        <a16:creationId xmlns:a16="http://schemas.microsoft.com/office/drawing/2014/main" id="{A60F0E1A-C77B-0F48-ABB4-1B001720E1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376050" y="18321972"/>
                    <a:ext cx="352255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" name="Rounded Rectangle 46">
                    <a:extLst>
                      <a:ext uri="{FF2B5EF4-FFF2-40B4-BE49-F238E27FC236}">
                        <a16:creationId xmlns:a16="http://schemas.microsoft.com/office/drawing/2014/main" id="{E99FCE2B-8825-5044-B704-5D3446C7844D}"/>
                      </a:ext>
                    </a:extLst>
                  </p:cNvPr>
                  <p:cNvSpPr/>
                  <p:nvPr/>
                </p:nvSpPr>
                <p:spPr>
                  <a:xfrm>
                    <a:off x="26829333" y="19192754"/>
                    <a:ext cx="755067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1044</a:t>
                    </a:r>
                  </a:p>
                </p:txBody>
              </p:sp>
              <p:sp>
                <p:nvSpPr>
                  <p:cNvPr id="48" name="Rounded Rectangle 47">
                    <a:extLst>
                      <a:ext uri="{FF2B5EF4-FFF2-40B4-BE49-F238E27FC236}">
                        <a16:creationId xmlns:a16="http://schemas.microsoft.com/office/drawing/2014/main" id="{FBEDD1E1-CEDD-0843-A79F-DC0DAF5D3702}"/>
                      </a:ext>
                    </a:extLst>
                  </p:cNvPr>
                  <p:cNvSpPr/>
                  <p:nvPr/>
                </p:nvSpPr>
                <p:spPr>
                  <a:xfrm>
                    <a:off x="26893768" y="17693795"/>
                    <a:ext cx="563335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700</a:t>
                    </a:r>
                  </a:p>
                </p:txBody>
              </p:sp>
            </p:grpSp>
            <p:grpSp>
              <p:nvGrpSpPr>
                <p:cNvPr id="6" name="Group 5">
                  <a:extLst>
                    <a:ext uri="{FF2B5EF4-FFF2-40B4-BE49-F238E27FC236}">
                      <a16:creationId xmlns:a16="http://schemas.microsoft.com/office/drawing/2014/main" id="{2D0461A3-C504-2542-B4F7-385647A9AA57}"/>
                    </a:ext>
                  </a:extLst>
                </p:cNvPr>
                <p:cNvGrpSpPr/>
                <p:nvPr/>
              </p:nvGrpSpPr>
              <p:grpSpPr>
                <a:xfrm>
                  <a:off x="22892240" y="19560669"/>
                  <a:ext cx="4044091" cy="413932"/>
                  <a:chOff x="22892240" y="19560669"/>
                  <a:chExt cx="4044091" cy="413932"/>
                </a:xfrm>
              </p:grpSpPr>
              <p:cxnSp>
                <p:nvCxnSpPr>
                  <p:cNvPr id="7" name="Straight Connector 6">
                    <a:extLst>
                      <a:ext uri="{FF2B5EF4-FFF2-40B4-BE49-F238E27FC236}">
                        <a16:creationId xmlns:a16="http://schemas.microsoft.com/office/drawing/2014/main" id="{E6CA261D-1E85-0345-AB31-407C3127B27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472000" y="19583400"/>
                    <a:ext cx="0" cy="72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C4DD2DC1-4CDC-8D42-A483-E1446A3AB0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889600" y="19583400"/>
                    <a:ext cx="0" cy="72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Straight Connector 8">
                    <a:extLst>
                      <a:ext uri="{FF2B5EF4-FFF2-40B4-BE49-F238E27FC236}">
                        <a16:creationId xmlns:a16="http://schemas.microsoft.com/office/drawing/2014/main" id="{34B5304D-DD9C-EF45-ADE3-2462D5E05D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307800" y="19583400"/>
                    <a:ext cx="0" cy="72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Straight Connector 9">
                    <a:extLst>
                      <a:ext uri="{FF2B5EF4-FFF2-40B4-BE49-F238E27FC236}">
                        <a16:creationId xmlns:a16="http://schemas.microsoft.com/office/drawing/2014/main" id="{8AFF6F27-091D-5641-A518-B24DE6BB1B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050800" y="19584000"/>
                    <a:ext cx="0" cy="72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" name="Straight Connector 10">
                    <a:extLst>
                      <a:ext uri="{FF2B5EF4-FFF2-40B4-BE49-F238E27FC236}">
                        <a16:creationId xmlns:a16="http://schemas.microsoft.com/office/drawing/2014/main" id="{7671D9F1-F32E-9140-86D7-E32BBE26AF0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724800" y="19583400"/>
                    <a:ext cx="0" cy="72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" name="Straight Connector 11">
                    <a:extLst>
                      <a:ext uri="{FF2B5EF4-FFF2-40B4-BE49-F238E27FC236}">
                        <a16:creationId xmlns:a16="http://schemas.microsoft.com/office/drawing/2014/main" id="{ED6BEC9E-A39E-FF41-B261-5C2DD232B4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146000" y="19583400"/>
                    <a:ext cx="0" cy="72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Connector 12">
                    <a:extLst>
                      <a:ext uri="{FF2B5EF4-FFF2-40B4-BE49-F238E27FC236}">
                        <a16:creationId xmlns:a16="http://schemas.microsoft.com/office/drawing/2014/main" id="{BFFE3651-223C-8144-9C6F-EC3E37FED3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567200" y="19583400"/>
                    <a:ext cx="0" cy="72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>
                    <a:extLst>
                      <a:ext uri="{FF2B5EF4-FFF2-40B4-BE49-F238E27FC236}">
                        <a16:creationId xmlns:a16="http://schemas.microsoft.com/office/drawing/2014/main" id="{B677D348-F20E-224A-A446-0E07DA4087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984200" y="19583400"/>
                    <a:ext cx="0" cy="72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>
                    <a:extLst>
                      <a:ext uri="{FF2B5EF4-FFF2-40B4-BE49-F238E27FC236}">
                        <a16:creationId xmlns:a16="http://schemas.microsoft.com/office/drawing/2014/main" id="{DB021852-8113-F745-8B25-87CF482BFD4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6406000" y="19583400"/>
                    <a:ext cx="0" cy="720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>
                    <a:extLst>
                      <a:ext uri="{FF2B5EF4-FFF2-40B4-BE49-F238E27FC236}">
                        <a16:creationId xmlns:a16="http://schemas.microsoft.com/office/drawing/2014/main" id="{5D921D3C-2E23-284E-9A7F-71CC254693EF}"/>
                      </a:ext>
                    </a:extLst>
                  </p:cNvPr>
                  <p:cNvCxnSpPr/>
                  <p:nvPr/>
                </p:nvCxnSpPr>
                <p:spPr>
                  <a:xfrm>
                    <a:off x="22978328" y="19621220"/>
                    <a:ext cx="3958003" cy="0"/>
                  </a:xfrm>
                  <a:prstGeom prst="line">
                    <a:avLst/>
                  </a:prstGeom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" name="Rounded Rectangle 16">
                    <a:extLst>
                      <a:ext uri="{FF2B5EF4-FFF2-40B4-BE49-F238E27FC236}">
                        <a16:creationId xmlns:a16="http://schemas.microsoft.com/office/drawing/2014/main" id="{76FD9C91-DB22-AE41-950A-A0C08A614AAF}"/>
                      </a:ext>
                    </a:extLst>
                  </p:cNvPr>
                  <p:cNvSpPr/>
                  <p:nvPr/>
                </p:nvSpPr>
                <p:spPr>
                  <a:xfrm>
                    <a:off x="26195802" y="19560669"/>
                    <a:ext cx="47466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80</a:t>
                    </a:r>
                  </a:p>
                </p:txBody>
              </p:sp>
              <p:sp>
                <p:nvSpPr>
                  <p:cNvPr id="18" name="Rounded Rectangle 17">
                    <a:extLst>
                      <a:ext uri="{FF2B5EF4-FFF2-40B4-BE49-F238E27FC236}">
                        <a16:creationId xmlns:a16="http://schemas.microsoft.com/office/drawing/2014/main" id="{11951AA0-5134-8941-B7AC-74601292CF18}"/>
                      </a:ext>
                    </a:extLst>
                  </p:cNvPr>
                  <p:cNvSpPr/>
                  <p:nvPr/>
                </p:nvSpPr>
                <p:spPr>
                  <a:xfrm>
                    <a:off x="22892240" y="19560669"/>
                    <a:ext cx="47466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0</a:t>
                    </a:r>
                  </a:p>
                </p:txBody>
              </p:sp>
              <p:sp>
                <p:nvSpPr>
                  <p:cNvPr id="19" name="Rounded Rectangle 18">
                    <a:extLst>
                      <a:ext uri="{FF2B5EF4-FFF2-40B4-BE49-F238E27FC236}">
                        <a16:creationId xmlns:a16="http://schemas.microsoft.com/office/drawing/2014/main" id="{68BF5EDE-A74A-424C-9128-1AFE2454FA5C}"/>
                      </a:ext>
                    </a:extLst>
                  </p:cNvPr>
                  <p:cNvSpPr/>
                  <p:nvPr/>
                </p:nvSpPr>
                <p:spPr>
                  <a:xfrm>
                    <a:off x="23269048" y="19560669"/>
                    <a:ext cx="47466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10</a:t>
                    </a:r>
                  </a:p>
                </p:txBody>
              </p:sp>
              <p:sp>
                <p:nvSpPr>
                  <p:cNvPr id="20" name="Rounded Rectangle 19">
                    <a:extLst>
                      <a:ext uri="{FF2B5EF4-FFF2-40B4-BE49-F238E27FC236}">
                        <a16:creationId xmlns:a16="http://schemas.microsoft.com/office/drawing/2014/main" id="{EA8F9F3C-D781-D14E-BE4A-16150301D19F}"/>
                      </a:ext>
                    </a:extLst>
                  </p:cNvPr>
                  <p:cNvSpPr/>
                  <p:nvPr/>
                </p:nvSpPr>
                <p:spPr>
                  <a:xfrm>
                    <a:off x="23672026" y="19560669"/>
                    <a:ext cx="47466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20</a:t>
                    </a:r>
                  </a:p>
                </p:txBody>
              </p:sp>
              <p:sp>
                <p:nvSpPr>
                  <p:cNvPr id="21" name="Rounded Rectangle 20">
                    <a:extLst>
                      <a:ext uri="{FF2B5EF4-FFF2-40B4-BE49-F238E27FC236}">
                        <a16:creationId xmlns:a16="http://schemas.microsoft.com/office/drawing/2014/main" id="{5AB49717-4DA3-D149-BAB2-B75B17042500}"/>
                      </a:ext>
                    </a:extLst>
                  </p:cNvPr>
                  <p:cNvSpPr/>
                  <p:nvPr/>
                </p:nvSpPr>
                <p:spPr>
                  <a:xfrm>
                    <a:off x="24059247" y="19560669"/>
                    <a:ext cx="47466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30</a:t>
                    </a:r>
                  </a:p>
                </p:txBody>
              </p:sp>
              <p:sp>
                <p:nvSpPr>
                  <p:cNvPr id="22" name="Rounded Rectangle 21">
                    <a:extLst>
                      <a:ext uri="{FF2B5EF4-FFF2-40B4-BE49-F238E27FC236}">
                        <a16:creationId xmlns:a16="http://schemas.microsoft.com/office/drawing/2014/main" id="{D0F38B21-27C9-324C-9FC2-17986464FE7E}"/>
                      </a:ext>
                    </a:extLst>
                  </p:cNvPr>
                  <p:cNvSpPr/>
                  <p:nvPr/>
                </p:nvSpPr>
                <p:spPr>
                  <a:xfrm>
                    <a:off x="24519437" y="19560669"/>
                    <a:ext cx="47466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40</a:t>
                    </a:r>
                  </a:p>
                </p:txBody>
              </p:sp>
              <p:sp>
                <p:nvSpPr>
                  <p:cNvPr id="23" name="Rounded Rectangle 22">
                    <a:extLst>
                      <a:ext uri="{FF2B5EF4-FFF2-40B4-BE49-F238E27FC236}">
                        <a16:creationId xmlns:a16="http://schemas.microsoft.com/office/drawing/2014/main" id="{ED6CCA9E-31A2-2440-844D-7E13D978012B}"/>
                      </a:ext>
                    </a:extLst>
                  </p:cNvPr>
                  <p:cNvSpPr/>
                  <p:nvPr/>
                </p:nvSpPr>
                <p:spPr>
                  <a:xfrm>
                    <a:off x="24944283" y="19560669"/>
                    <a:ext cx="47466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50</a:t>
                    </a:r>
                  </a:p>
                </p:txBody>
              </p:sp>
              <p:sp>
                <p:nvSpPr>
                  <p:cNvPr id="24" name="Rounded Rectangle 23">
                    <a:extLst>
                      <a:ext uri="{FF2B5EF4-FFF2-40B4-BE49-F238E27FC236}">
                        <a16:creationId xmlns:a16="http://schemas.microsoft.com/office/drawing/2014/main" id="{14D2C42E-3928-4D49-8124-70186F9ECE26}"/>
                      </a:ext>
                    </a:extLst>
                  </p:cNvPr>
                  <p:cNvSpPr/>
                  <p:nvPr/>
                </p:nvSpPr>
                <p:spPr>
                  <a:xfrm>
                    <a:off x="25351381" y="19560669"/>
                    <a:ext cx="47466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60</a:t>
                    </a:r>
                  </a:p>
                </p:txBody>
              </p:sp>
              <p:sp>
                <p:nvSpPr>
                  <p:cNvPr id="25" name="Rounded Rectangle 24">
                    <a:extLst>
                      <a:ext uri="{FF2B5EF4-FFF2-40B4-BE49-F238E27FC236}">
                        <a16:creationId xmlns:a16="http://schemas.microsoft.com/office/drawing/2014/main" id="{AC09C2A7-7EE5-7F4C-BFB1-F7CC89B178F2}"/>
                      </a:ext>
                    </a:extLst>
                  </p:cNvPr>
                  <p:cNvSpPr/>
                  <p:nvPr/>
                </p:nvSpPr>
                <p:spPr>
                  <a:xfrm>
                    <a:off x="25778700" y="19560669"/>
                    <a:ext cx="474662" cy="413932"/>
                  </a:xfrm>
                  <a:prstGeom prst="round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just"/>
                    <a:r>
                      <a:rPr lang="en-US" sz="1600" dirty="0">
                        <a:solidFill>
                          <a:schemeClr val="tx1"/>
                        </a:solidFill>
                      </a:rPr>
                      <a:t>70</a:t>
                    </a:r>
                  </a:p>
                </p:txBody>
              </p:sp>
            </p:grpSp>
          </p:grpSp>
        </p:grpSp>
        <p:sp>
          <p:nvSpPr>
            <p:cNvPr id="99" name="Rounded Rectangle 98">
              <a:extLst>
                <a:ext uri="{FF2B5EF4-FFF2-40B4-BE49-F238E27FC236}">
                  <a16:creationId xmlns:a16="http://schemas.microsoft.com/office/drawing/2014/main" id="{0C79E5F0-D49E-874B-A1C7-216855AD5E6C}"/>
                </a:ext>
              </a:extLst>
            </p:cNvPr>
            <p:cNvSpPr/>
            <p:nvPr/>
          </p:nvSpPr>
          <p:spPr>
            <a:xfrm>
              <a:off x="23511283" y="19564258"/>
              <a:ext cx="2978524" cy="6514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en-US" sz="2000" dirty="0">
                  <a:solidFill>
                    <a:schemeClr val="tx1"/>
                  </a:solidFill>
                </a:rPr>
                <a:t>Length (nucleotides x 10</a:t>
              </a:r>
              <a:r>
                <a:rPr lang="en-US" sz="2000" baseline="30000" dirty="0">
                  <a:solidFill>
                    <a:schemeClr val="tx1"/>
                  </a:solidFill>
                </a:rPr>
                <a:t>3</a:t>
              </a:r>
              <a:r>
                <a:rPr lang="en-US" sz="2000" dirty="0">
                  <a:solidFill>
                    <a:schemeClr val="tx1"/>
                  </a:solidFill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0020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3A3B858-9D47-9D43-8F3C-BCD4D57222DA}"/>
              </a:ext>
            </a:extLst>
          </p:cNvPr>
          <p:cNvGrpSpPr/>
          <p:nvPr/>
        </p:nvGrpSpPr>
        <p:grpSpPr>
          <a:xfrm>
            <a:off x="1371600" y="2286000"/>
            <a:ext cx="15125515" cy="5969810"/>
            <a:chOff x="2419350" y="2590800"/>
            <a:chExt cx="42157281" cy="2281001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59C1AF9-9462-2345-A653-FBB3296F558B}"/>
                </a:ext>
              </a:extLst>
            </p:cNvPr>
            <p:cNvGrpSpPr/>
            <p:nvPr/>
          </p:nvGrpSpPr>
          <p:grpSpPr>
            <a:xfrm>
              <a:off x="2419350" y="2590800"/>
              <a:ext cx="42157281" cy="22810010"/>
              <a:chOff x="2419350" y="2590800"/>
              <a:chExt cx="42157281" cy="22810010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17FA7F8-6613-9B4D-BB72-FCA68CA8F101}"/>
                  </a:ext>
                </a:extLst>
              </p:cNvPr>
              <p:cNvGrpSpPr/>
              <p:nvPr/>
            </p:nvGrpSpPr>
            <p:grpSpPr>
              <a:xfrm>
                <a:off x="2419350" y="2590800"/>
                <a:ext cx="24645766" cy="22810010"/>
                <a:chOff x="2419350" y="2590800"/>
                <a:chExt cx="24645766" cy="22810010"/>
              </a:xfrm>
            </p:grpSpPr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E02F9173-730D-894C-A981-E32119E8E1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95600" y="12556800"/>
                  <a:ext cx="24169516" cy="12844010"/>
                </a:xfrm>
                <a:prstGeom prst="rect">
                  <a:avLst/>
                </a:prstGeom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6222568C-7A98-2047-9D50-16E997A44B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7328"/>
                <a:stretch/>
              </p:blipFill>
              <p:spPr>
                <a:xfrm>
                  <a:off x="2419350" y="2590800"/>
                  <a:ext cx="19297650" cy="12039600"/>
                </a:xfrm>
                <a:prstGeom prst="rect">
                  <a:avLst/>
                </a:prstGeom>
              </p:spPr>
            </p:pic>
          </p:grp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B0F964DA-8A09-1049-879B-1936B8FB4F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929200" y="12456000"/>
                <a:ext cx="20647431" cy="12633106"/>
              </a:xfrm>
              <a:prstGeom prst="rect">
                <a:avLst/>
              </a:prstGeom>
            </p:spPr>
          </p:pic>
        </p:grp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B4CBB1F-35E5-8145-9AA7-3C346601AB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b="11572"/>
            <a:stretch/>
          </p:blipFill>
          <p:spPr>
            <a:xfrm>
              <a:off x="19735800" y="3708000"/>
              <a:ext cx="24780536" cy="11227200"/>
            </a:xfrm>
            <a:prstGeom prst="rect">
              <a:avLst/>
            </a:prstGeom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6EC54AB3-07D5-1340-89DF-A7AAAA14A6E5}"/>
              </a:ext>
            </a:extLst>
          </p:cNvPr>
          <p:cNvGrpSpPr/>
          <p:nvPr/>
        </p:nvGrpSpPr>
        <p:grpSpPr>
          <a:xfrm>
            <a:off x="2253179" y="17673875"/>
            <a:ext cx="11767621" cy="5875462"/>
            <a:chOff x="2253179" y="17673875"/>
            <a:chExt cx="11767621" cy="5875462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29EA2EB-8B7F-DF47-AF0F-9E583960E6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270" t="6295" r="447" b="3453"/>
            <a:stretch/>
          </p:blipFill>
          <p:spPr>
            <a:xfrm>
              <a:off x="2253179" y="17673875"/>
              <a:ext cx="11767621" cy="5475353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0F0430F-EBF4-6A47-BF8D-4B128300E537}"/>
                </a:ext>
              </a:extLst>
            </p:cNvPr>
            <p:cNvSpPr txBox="1"/>
            <p:nvPr/>
          </p:nvSpPr>
          <p:spPr>
            <a:xfrm>
              <a:off x="2492318" y="23149227"/>
              <a:ext cx="15377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African Ancestry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C53AA8D-B9D4-4448-8B87-B9D1BDC7079A}"/>
                </a:ext>
              </a:extLst>
            </p:cNvPr>
            <p:cNvSpPr/>
            <p:nvPr/>
          </p:nvSpPr>
          <p:spPr>
            <a:xfrm>
              <a:off x="2362200" y="23274910"/>
              <a:ext cx="116778" cy="144000"/>
            </a:xfrm>
            <a:prstGeom prst="rect">
              <a:avLst/>
            </a:prstGeom>
            <a:solidFill>
              <a:srgbClr val="FFD8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F7AA168-29D6-064F-BC16-E0411FE9FD0C}"/>
                </a:ext>
              </a:extLst>
            </p:cNvPr>
            <p:cNvSpPr txBox="1"/>
            <p:nvPr/>
          </p:nvSpPr>
          <p:spPr>
            <a:xfrm>
              <a:off x="4625918" y="23149227"/>
              <a:ext cx="17443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American Ancestry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473A77A-6DE1-6E48-83BA-DEC7A3BF25FD}"/>
                </a:ext>
              </a:extLst>
            </p:cNvPr>
            <p:cNvSpPr/>
            <p:nvPr/>
          </p:nvSpPr>
          <p:spPr>
            <a:xfrm>
              <a:off x="4495800" y="23274910"/>
              <a:ext cx="116778" cy="144000"/>
            </a:xfrm>
            <a:prstGeom prst="rect">
              <a:avLst/>
            </a:prstGeom>
            <a:solidFill>
              <a:srgbClr val="7100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D18AF23-1668-4E48-891B-6552E57C717F}"/>
                </a:ext>
              </a:extLst>
            </p:cNvPr>
            <p:cNvSpPr txBox="1"/>
            <p:nvPr/>
          </p:nvSpPr>
          <p:spPr>
            <a:xfrm>
              <a:off x="7064318" y="23149227"/>
              <a:ext cx="17910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East Asian Ancestry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766894B-D343-A444-BA71-CA39CD424E84}"/>
                </a:ext>
              </a:extLst>
            </p:cNvPr>
            <p:cNvSpPr/>
            <p:nvPr/>
          </p:nvSpPr>
          <p:spPr>
            <a:xfrm>
              <a:off x="6934200" y="23274910"/>
              <a:ext cx="116778" cy="144000"/>
            </a:xfrm>
            <a:prstGeom prst="rect">
              <a:avLst/>
            </a:prstGeom>
            <a:solidFill>
              <a:srgbClr val="778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A453C14-EF8E-DE41-8475-914EF6AA5550}"/>
                </a:ext>
              </a:extLst>
            </p:cNvPr>
            <p:cNvSpPr txBox="1"/>
            <p:nvPr/>
          </p:nvSpPr>
          <p:spPr>
            <a:xfrm>
              <a:off x="9578918" y="23149227"/>
              <a:ext cx="15377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African Ancestry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4691ACD-8F5D-C741-80B8-DAFA05946D2D}"/>
                </a:ext>
              </a:extLst>
            </p:cNvPr>
            <p:cNvSpPr/>
            <p:nvPr/>
          </p:nvSpPr>
          <p:spPr>
            <a:xfrm>
              <a:off x="9448800" y="23274910"/>
              <a:ext cx="116778" cy="144000"/>
            </a:xfrm>
            <a:prstGeom prst="rect">
              <a:avLst/>
            </a:prstGeom>
            <a:solidFill>
              <a:srgbClr val="078B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3CBC52B-7EF9-D04F-B07D-9898EC23A66B}"/>
                </a:ext>
              </a:extLst>
            </p:cNvPr>
            <p:cNvSpPr txBox="1"/>
            <p:nvPr/>
          </p:nvSpPr>
          <p:spPr>
            <a:xfrm>
              <a:off x="11746004" y="23149227"/>
              <a:ext cx="19372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South Asian Ancestry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830B8E4-B7FA-9E43-968A-E25AD4AF511C}"/>
                </a:ext>
              </a:extLst>
            </p:cNvPr>
            <p:cNvSpPr/>
            <p:nvPr/>
          </p:nvSpPr>
          <p:spPr>
            <a:xfrm>
              <a:off x="11615887" y="23274910"/>
              <a:ext cx="116778" cy="144000"/>
            </a:xfrm>
            <a:prstGeom prst="rect">
              <a:avLst/>
            </a:prstGeom>
            <a:solidFill>
              <a:srgbClr val="C34C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B948EF-33ED-7549-8EE6-34FEF26E0384}"/>
              </a:ext>
            </a:extLst>
          </p:cNvPr>
          <p:cNvGrpSpPr/>
          <p:nvPr/>
        </p:nvGrpSpPr>
        <p:grpSpPr>
          <a:xfrm>
            <a:off x="25450800" y="10976379"/>
            <a:ext cx="11401191" cy="6983862"/>
            <a:chOff x="25450800" y="10976379"/>
            <a:chExt cx="11401191" cy="6983862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66A554A2-6172-F047-9958-2C49E08C9D91}"/>
                </a:ext>
              </a:extLst>
            </p:cNvPr>
            <p:cNvGrpSpPr/>
            <p:nvPr/>
          </p:nvGrpSpPr>
          <p:grpSpPr>
            <a:xfrm>
              <a:off x="25450800" y="10976379"/>
              <a:ext cx="11401191" cy="6983862"/>
              <a:chOff x="25450800" y="10976379"/>
              <a:chExt cx="11401191" cy="6983862"/>
            </a:xfrm>
          </p:grpSpPr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28E18F46-CCEA-874D-A78C-359234978E91}"/>
                  </a:ext>
                </a:extLst>
              </p:cNvPr>
              <p:cNvGrpSpPr/>
              <p:nvPr/>
            </p:nvGrpSpPr>
            <p:grpSpPr>
              <a:xfrm>
                <a:off x="25450800" y="10976379"/>
                <a:ext cx="11401191" cy="6697495"/>
                <a:chOff x="25450800" y="10976379"/>
                <a:chExt cx="11401191" cy="6697495"/>
              </a:xfrm>
            </p:grpSpPr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464F6CCC-53EA-1E46-8866-28FD15C998C2}"/>
                    </a:ext>
                  </a:extLst>
                </p:cNvPr>
                <p:cNvSpPr/>
                <p:nvPr/>
              </p:nvSpPr>
              <p:spPr>
                <a:xfrm>
                  <a:off x="25450800" y="11244250"/>
                  <a:ext cx="11401191" cy="6429624"/>
                </a:xfrm>
                <a:prstGeom prst="rect">
                  <a:avLst/>
                </a:prstGeom>
                <a:solidFill>
                  <a:srgbClr val="D9D9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AutoShape 8363">
                  <a:extLst>
                    <a:ext uri="{FF2B5EF4-FFF2-40B4-BE49-F238E27FC236}">
                      <a16:creationId xmlns:a16="http://schemas.microsoft.com/office/drawing/2014/main" id="{720977D4-FF04-7648-973B-7F16C8FAB72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58866" y="10976379"/>
                  <a:ext cx="11385057" cy="535742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9D9D9"/>
                </a:solidFill>
                <a:ln w="25400" algn="ctr">
                  <a:solidFill>
                    <a:srgbClr val="D9D9D9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>
                    <a:spcBef>
                      <a:spcPct val="50000"/>
                    </a:spcBef>
                  </a:pPr>
                  <a:endParaRPr lang="en-US" sz="3320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</p:grpSp>
          <p:sp>
            <p:nvSpPr>
              <p:cNvPr id="45" name="AutoShape 8363">
                <a:extLst>
                  <a:ext uri="{FF2B5EF4-FFF2-40B4-BE49-F238E27FC236}">
                    <a16:creationId xmlns:a16="http://schemas.microsoft.com/office/drawing/2014/main" id="{BB18FAAA-AA70-A94A-A035-FAFC8EB15F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66934" y="17424499"/>
                <a:ext cx="11385057" cy="535742"/>
              </a:xfrm>
              <a:prstGeom prst="roundRect">
                <a:avLst>
                  <a:gd name="adj" fmla="val 16667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 w="25400" algn="ctr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>
                  <a:spcBef>
                    <a:spcPct val="50000"/>
                  </a:spcBef>
                </a:pPr>
                <a:r>
                  <a:rPr lang="en-US" sz="3320" b="1" dirty="0">
                    <a:solidFill>
                      <a:schemeClr val="bg1"/>
                    </a:solidFill>
                    <a:latin typeface="+mj-lt"/>
                  </a:rPr>
                  <a:t>Figure 1: Locations of populations for 1kGP 30x on GRCh38</a:t>
                </a:r>
                <a:endParaRPr lang="en-US" sz="332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F6CC2105-61AB-AF47-8794-C238508314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6212800" y="11919028"/>
              <a:ext cx="10143118" cy="50985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5405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{F32D6802-F57D-FE40-A4F2-F1F4F9577677}tf16401378</Template>
  <TotalTime>26079</TotalTime>
  <Words>1532</Words>
  <Application>Microsoft Macintosh PowerPoint</Application>
  <PresentationFormat>Custom</PresentationFormat>
  <Paragraphs>218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Palatino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NIH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Anne-Sophie Fratzscher</cp:lastModifiedBy>
  <cp:revision>810</cp:revision>
  <cp:lastPrinted>2019-08-02T15:54:29Z</cp:lastPrinted>
  <dcterms:created xsi:type="dcterms:W3CDTF">2014-07-14T15:50:53Z</dcterms:created>
  <dcterms:modified xsi:type="dcterms:W3CDTF">2021-08-02T19:45:27Z</dcterms:modified>
</cp:coreProperties>
</file>